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8"/>
  </p:notesMasterIdLst>
  <p:handoutMasterIdLst>
    <p:handoutMasterId r:id="rId19"/>
  </p:handoutMasterIdLst>
  <p:sldIdLst>
    <p:sldId id="304" r:id="rId2"/>
    <p:sldId id="305" r:id="rId3"/>
    <p:sldId id="306" r:id="rId4"/>
    <p:sldId id="307" r:id="rId5"/>
    <p:sldId id="308" r:id="rId6"/>
    <p:sldId id="321" r:id="rId7"/>
    <p:sldId id="318" r:id="rId8"/>
    <p:sldId id="309" r:id="rId9"/>
    <p:sldId id="323" r:id="rId10"/>
    <p:sldId id="325" r:id="rId11"/>
    <p:sldId id="312" r:id="rId12"/>
    <p:sldId id="310" r:id="rId13"/>
    <p:sldId id="316" r:id="rId14"/>
    <p:sldId id="329" r:id="rId15"/>
    <p:sldId id="313" r:id="rId16"/>
    <p:sldId id="311" r:id="rId17"/>
  </p:sldIdLst>
  <p:sldSz cx="2743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E6EDA"/>
    <a:srgbClr val="FFFF00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7" autoAdjust="0"/>
    <p:restoredTop sz="95971" autoAdjust="0"/>
  </p:normalViewPr>
  <p:slideViewPr>
    <p:cSldViewPr snapToGrid="0" snapToObjects="1">
      <p:cViewPr varScale="1">
        <p:scale>
          <a:sx n="34" d="100"/>
          <a:sy n="34" d="100"/>
        </p:scale>
        <p:origin x="474" y="-1674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440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809" y="1"/>
            <a:ext cx="4028440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8443"/>
            <a:ext cx="4028440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809" y="6658443"/>
            <a:ext cx="4028440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62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16865-92BD-4DD4-B682-5266F3E45453}" type="datetimeFigureOut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609600" y="525463"/>
            <a:ext cx="10515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30419"/>
            <a:ext cx="7437120" cy="315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443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443"/>
            <a:ext cx="4028440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82634-4537-4DB1-8A30-18D35425BE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0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82634-4537-4DB1-8A30-18D35425BEA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82634-4537-4DB1-8A30-18D35425BEA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82634-4537-4DB1-8A30-18D35425BEA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82634-4537-4DB1-8A30-18D35425BEA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82634-4537-4DB1-8A30-18D35425BEA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82634-4537-4DB1-8A30-18D35425BEA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82634-4537-4DB1-8A30-18D35425BEA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82634-4537-4DB1-8A30-18D35425BEA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82634-4537-4DB1-8A30-18D35425BEA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82634-4537-4DB1-8A30-18D35425BEA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82634-4537-4DB1-8A30-18D35425BEA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82634-4537-4DB1-8A30-18D35425BEA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82634-4537-4DB1-8A30-18D35425BEA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82634-4537-4DB1-8A30-18D35425BEA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82634-4537-4DB1-8A30-18D35425BEA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82634-4537-4DB1-8A30-18D35425BEA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2743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886200"/>
            <a:ext cx="19202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007889"/>
            <a:ext cx="23317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39"/>
            <a:ext cx="6172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2377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828800" y="1600200"/>
            <a:ext cx="23774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4962526"/>
            <a:ext cx="23655339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2" y="3462339"/>
            <a:ext cx="23655339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1600200"/>
            <a:ext cx="11201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4401800" y="1600200"/>
            <a:ext cx="11201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2377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4401800" y="2209800"/>
            <a:ext cx="11201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209800"/>
            <a:ext cx="11201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2377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0"/>
            <a:ext cx="11201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401800" y="1600200"/>
            <a:ext cx="11201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2377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887200" y="1447800"/>
            <a:ext cx="13944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944" y="1447800"/>
            <a:ext cx="8915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7944" y="2547892"/>
            <a:ext cx="8915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43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47800"/>
            <a:ext cx="8915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972032" y="1447800"/>
            <a:ext cx="1025956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547891"/>
            <a:ext cx="8915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2743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23774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1"/>
            <a:ext cx="2377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145000" y="6356351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1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31400" y="6356351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37.jpeg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.jpe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400800" y="5947890"/>
            <a:ext cx="146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Malgun Gothic" pitchFamily="34" charset="-127"/>
                <a:ea typeface="Malgun Gothic" pitchFamily="34" charset="-127"/>
              </a:rPr>
              <a:t>Nate Babyak	Alex Ho	Brian Sampson	Alex Schreffler</a:t>
            </a:r>
            <a:endParaRPr lang="en-US" sz="2400" b="1" dirty="0">
              <a:solidFill>
                <a:srgbClr val="FFC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0" y="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19286" y="44300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>
              <a:buNone/>
            </a:pPr>
            <a:r>
              <a:rPr lang="en-US" sz="2400" dirty="0" smtClean="0"/>
              <a:t>Mission Statement:</a:t>
            </a:r>
          </a:p>
          <a:p>
            <a:pPr marL="448056" lvl="1" indent="0">
              <a:buNone/>
            </a:pPr>
            <a:r>
              <a:rPr lang="en-US" sz="2400" i="1" dirty="0" smtClean="0"/>
              <a:t>To deliver innovative designs, with an integrated, streamlined approach to building systems and construction management</a:t>
            </a:r>
            <a:endParaRPr lang="en-US" sz="4000" b="1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11558815" y="1392228"/>
            <a:ext cx="4388660" cy="2011680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9977518" y="340390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Ipd/bim Thesis proposal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Y:\Lights Out\Proposal\Site Pl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49" y="461451"/>
            <a:ext cx="6741740" cy="5168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686" y="1087428"/>
            <a:ext cx="7822514" cy="3914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5600" y="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947890"/>
            <a:ext cx="146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Malgun Gothic" pitchFamily="34" charset="-127"/>
                <a:ea typeface="Malgun Gothic" pitchFamily="34" charset="-127"/>
              </a:rPr>
              <a:t>Nate Babyak	Alex Ho	Brian Sampson	Alex Schreffler</a:t>
            </a:r>
            <a:endParaRPr lang="en-US" sz="2400" b="1" dirty="0">
              <a:solidFill>
                <a:srgbClr val="FFC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20131"/>
            <a:ext cx="27432000" cy="36576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623" y="5958766"/>
            <a:ext cx="1911175" cy="8760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523622" y="5947611"/>
            <a:ext cx="1911175" cy="876047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916645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Façade Redesign Logic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87045" y="420131"/>
            <a:ext cx="1623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Introduction     BIM Goals/Coordination     Main Roof Redesign    </a:t>
            </a: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Façade Redesign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Community Rink Redesign     Conclusion</a:t>
            </a: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7" name="Picture 1" descr="E:\BIM Thesis\Side View of Ratner Cen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365" y="8089900"/>
            <a:ext cx="63500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hQSERUUEhQWFRQVFxgYFxgWFBYXGBcXGBccGBoYFRQXHCYeFxwjGhgUHy8gIycpLiwsFR4xNTAqNSYrLCkBCQoKDgwOGg8PGiwkHCQsLCwsLCwsLCwsLCksLCwsLCwsLCwsLCwsLCwsLCksLCwsLCwsLCwsLCwsLCwsLCwsLP/AABEIAM0A9gMBIgACEQEDEQH/xAAcAAACAgMBAQAAAAAAAAAAAAAEBQMGAAECBwj/xABREAACAQIDBAUHBwgGCgAHAAABAhEAAwQSIQUxQVEGEyIyYSNxgZGhscEUJDNCUnLRB2KCkqKy4fA0Q2N0s8IVFjVEU2Rzk5TTJYOjtNLi8f/EABkBAAMBAQEAAAAAAAAAAAAAAAECAwAEBf/EACURAAICAgIBBAIDAAAAAAAAAAABAhEhMQMSURMiQWFCgQQUcf/aAAwDAQACEQMRAD8Ap+Ixz3tWOh1AAhfQv41GWVRJMfHzDefRQVrGyoVYECCTvnwHxNSIg37zzO/1/hTy5QLjola+zbuyOZ1b1bl9MmtJbAmN53k7z5zWswrkvUm29jpUSFq0Xoe7iABJMDmTA/jS7E7ZG5RPidB6BvPpoGY1a9//AGYA85oM7TUsFBzEmNNFHp3n0Ukv4ln7xJ8OA8wGlS7NHlU8/wADRoFk+2LrC4UnsgDQaDVZ9Ppprj8S1oWCIhsOmZWEqwztvHxGo4Uu25b8u/mX90Uy6SWoTCHgcMmvCRcfSedO44F7WyxWcVlJRjOU5cxOo1IAfzxo3HcdaLcToRVV6RXmtY24VOo0I3gjM0qw4g8qZ7L2wrr4Dep1a2Oc/Xt+O9eOmtQcaHTD0c29D3OB+z4Hw91XXod0vOHItXj5EnQ8bZPH7nMcN441UIB5H2zUVtur0J7HA/Z8D4e6lGPYdrbKQpG61OZWH9SxGhEb7TTqNwmd3dp+JwrW3KOIZTBHxHgan6G9LepIsXz5I6Kx16sngfzD7J5E1Y9ubIBAXdwtMeBP9Q5+yfqMdx7PKev+PzdXT0Q5eO8rZUQK2BXbJBIOhBgg7weRFaivRs4jQFdAVgFdRWsxqKS9K7kW0Q5jnc9lJzNlQmNNyglWYncqniRTwCkG3cbdW4wQpZt5Aty+8SQ4zmzZU757IJGsxqMtS5ZVEtwxuaN7RsXmtobuMt4XC9TZKgdm5cBsIGOkE6hhv4Ds0gtXLAtuuEsNcAHlMTd0gTPkwYhm0EAA6nQ06/0YlxrL/JjeufJrALXWCYdITKBMEuwCgwFbzawDNqbJHUXWuQ7LbYoAuS1bOXfatSYO/tEk8su6uWPG27Ot8sVBRIxZYYy61qwbhbEM13FXzlhRcJNvDA65QsLIBnLyiGmyDNi19z3Mw+FHuZaeYQ+tFPxoLZFrLYRfsm4v6t64K6IR60cs598sKAreWuoroCqE0cRW4rqK3FawnEVuugtZWMeCF4aRzo+3jgd5jwNAOaiJryUekxnd2gBx9f4bzUWFxvWPAnQTJ/CkZemewe+33T8aokTsAe6WMsST41tbZqVUAFE2sGzCYAX7TEKv6x3+iaooeSTn4BBaFGbNSbq+Ez4aHfyrvLaXndPpRPX3m9lT4TGMXVZCrJ7KDKp7J3gat6Zp0JeSXbGHTrnLvA07KjM+ijeNAvpPoq043Ardw1hFMXDhuwjwBc7b5VV93WSO6YnTKZ0pBjtjvcvO0hVManWeyBoB8YqzbM6q7cs2b6s9pbbWn6r6TJDQ6rMs4uOpyqCSFMK0EHNpGpsrnTeyRjLhg5SSAeZDtI8/hSK1cZWDKSGBkEaEemvVelexQPKPkuYW8S1rFWlzrLuWyXkHeEmNO0pnLIlVoe1+jb2j2RKkZgAQ0qdzW3Gl1DzGtScbyhu1YYZsbbQbskQ3FRuP51oc+dvjvXlT9QGAIgqRoeBHhVG2Qk37Q53FHtinmzNs9tkPezERwfWJXlcj0P8Ae3xcfBVMcIer0Pc4E/V8Cfs+6r30Q6Sgr8lxEFGGVCx3fmMeXI8DA5RSA4YSNQf53cOUVEj5Oye6dATw/NPhy9VIMen7c2UZ4m4ATJ33UXeTzuppP2hB5wgim3RPpEMQow98kXVjq3+s2Xdqf6xfHvCQeM5tjZpRiwEajMo3KTuZfzGgxyMjhXd/H5vxZy8sPyQritgVgroCuw5zIpfe2Hbe8b1wdYwXKgbVLYC7wh0LlpOY7tIE60yiulWg0mMm1oC2OZwuG/6AHquXB8K62ok2Lo/s3/dNc7A1weH+449V65ROLTybj8x/3DSx0F7OrTSiHnatH12UqPZ47LDlevj/AOsx+NbwGtiwediz/hgfCt4AfSjliL3tyN/moLSN5CAK2BXYWuglGwpHAWsy1IBWRQsNHGWsruKytYT59eo2qVhUZNeYjvYuC8hNPNiYQqXzaSh0kZoytqV4emlaYgjRez5t5/S3052Js9wHZxkDKQC2m8ETB141aOyL0CreVe4on7Twx9C91fbWLauXm0zO3PfHwWjls2U53T+qn8a3d2oxEAhF5L2R66o2ifVs5XZATW84G7sqZaPPuFFrigmltFQc+8x9NLpMTuHMmB6zvrhMQpYKrEkzuELunjqd3CkcmMooYttD7Rn+eQq0dF1AGZxHXNktkr2XFsyyAkEFs8dggzAOVyAooO0MY6uygxESQIJ7I3tvqwHpFewotosXLNy0jXLN0B7L9phqh7rdnvLB8aRjHpGCx72mbKAy3I621clrd4tIPWA5iHhfpBmbsnML0M9sPaGwlKPcwYNyyDmv4Rz5bDswzZ7bLm0I1FxcwYQT1g1VJs+b9wo2IuXGBOexblLhAMh7U64gACCqkXB1aEBwi0+2VgUs5buGOU65bqMS0gwRmaZ10NsryBXNlCBOjOKZU/8AQyG9avWzmUXrOYwAwzXFAW+gJytro4JVuBPCpY5PKXPvt+8a9nubOt4i6txMuHxWYA5ezZxSlhnQanqrjqD2CSrHVS+XOtJ230azsy5TaxCCHRh2mgasCPpFjUjvLMjOmtUfuJr27EuyduGYc6niTAbgMxOgfgGOh3NwYWRQHXmDIMiPAgjeCNxHCqJisM1slXEGJ5gjmDuI8RVjs7TyX3tt9qBwndCk8GG4Md/dPAiEolUxvh7pRgCT+Y0mZGoE8COB8OdembA20MbaKvl69AZB0FxTAJPIHSeRysK8zMOOYPoP4gg+qKm2dtB7VxWVodTKt9ocZHHkRxBpRtlzxWGyNpOUzEjXQwVYcGUyD5vGogKcpiUxdjrU7J/rF39W4He80aE8Vg70NKmtkEgiCDBHjxr0uLk7r7OLkh1ZyBXdsajzj31qK6Qajz1UmLejg+aWvBrw9V0/jR91ZVvFW9xoLo4PmwHK9iB+2p+NMstJHQz2BbF1wuHP9gnsLL8K72eO1fH9ufbYsmo+juuDw/8A0yPVduCpsD9JiB/aWz68Pb//ABoLSGrLDKwVuK3FExqK3W63FawmorVdRWULMfPZGlRMN/8APCpXGgrhtx19nhXnLZ3y0cbN2n1QMKuYnvkAkCIgcudFnFm5qWLec8eXIUrW6q7lzHm279UfGmmzb7Ol3MZhGgQAB2TuA0FWXgiyG5iFG9teS6n17qgfaJ+qAPE9o+3QVxcww4aViYbnrW6sXsiF7hYyxJPiZozZNk9aunP91q0FA3CjNl/Sr6f3TTdBe+TjbFgddc84/dFO+kWz2KYd1iBhkkTBEPc18aB2pgne/dyoSJ3xoOyN7HQVadtYN/kttwpKrhgpYahTmud4jdwgnQ8KbqqEcmitdJkyYp4kEMSCDqCHaCCNQRG+n+w+nhzfOic5gfKFXMWgQBirII68RI6xSt0Ce00weOlGyluX7p7rZ7mo1B8q/eHHz76q2Lwb2j2l04EaqfTw8xqTi0UjNN0ex2LyXFXukXB2YK3LV4CCequRlcCBKMoZY7SAKoM2IKXVFvEhnC/R3VzHEWSDIyN3ryAx2Sc44Fz3fItg7YvWbgW2YS46B0YZ0Y5gAxQ6Z1OquIYECCKt2yLtvEEg3b91wIa01xlcZRBZEtQcQhGpg51lpV5LhNaKbCek/RwlPKZHW4CbOItkC1eJXsy3ds3DukwrTrlMMaX0htEYm7IiW4iPD3z6q9NwLhEK21Q2bgIe0e1Zuqx1LEHeQTFxO1JPfAC0Ht3o3bv2yyZmtoCTuN/C6kS4Wevw5IPlFBK6zMEK93snXXRStibTM5W1gDWd4kKAZ+tqIPHceBFgZQwEHxBHDxHt084qs39kPZN1XEg2pVhqrAvbIIIkagzoSCNQSKL2Ttj6rnXnz8fvcx9YCd47UpRodMtvRvpA2Hu5uGi3E+0p4ieO8j0jiauu0MKpAuWyCjAMpHFIEelRA+6OamvNrts7xvHtB1ifcatnQvbgI+Tuew5m2T9S5yM8CdI56bia3HPo7RpR7IOC10oqbEWCrERHhy8PR7o51xFeknas46oWdHh5K54YrED9w00Qajz0t2AOziByxd32qv4U0QajziljoZ7FfRofNLPh1g9V1vxqfCfT4gf3c+u04/y1D0aHzYDldxA9VwfjU+GHzm+OdvDH23hQTwENitgVsCuoo2Y5itxWwK3FAJkVlbArKxj54dZjx/GoH4+PxohhqPOfRULbifAn2VwrZ3S0LacbF+jvfdP7ppZawrNuGnMkKPWac7JtKtu72g/ZObLw03BiNT6KpHZGWgImprOCdhIUx9o9lf1m0rv5bHcRV8Yzt+s2g9AqC9dLmXJY/nGfVO6rHPgn6m2veuZjytif22hffROz76m4qpbC79WJZ9x3HQD0CltGbI+mX0+6sFMl29cJvOCSQDoCTA0G4bhVs2pfa3aw9y2xR1wiwykg9+5pI3rzUyDyqpbcHzi55/gKuHSBZsYb+4p/jXaIrCds9X11xXBSLlyLiy4A659LlrfA+0kmN6nfQl7BkKG0a22gdSHtt4ZhpP5pgjlR/S7DZMVdA1lnPmm/cgeoD20ts3GRiyMVY96IIfwuIwK3B94HwIrLQkt0xcdjILiOvZi7bld6mbijT7O/zUnxoK3nglWV5BEqQRqCDvB4girlbKXCoI6pustnMstaYi4hAK6vZJgD66yRqKg2hswPAuKdVBQ7jEDuNy8NRU5RvRSM+qyc7G6agmMSwVz/AF25XP8AzCqJVv7a2J3F0uRIsa7cAuDqVvNdTVWtLOWTklbpJQoSoGaWVgqgz3a872lsBrYLL21g6gdoafWX4ifRTOx0gfD3SjTctaNlzQyEoAWsuQchI0IIKOBDKd4k1Wy8ZJrBcsfswYu2QLfUXWDeSXIwcsczNhgHKo5Chmw5aGglDmDE+ffIWt30VxvYEETDCYzKTEiRHAgghgpBA9I2XtG3fSVYOpmTBEHfFxSSbNzSQCYMAo7R2YtrCxeKpcu2uuzAoxuIC1zh1sd1yAF62IcQtwA5HoX8MP8AhUdjbSzAK2/1b+PmJ9RPJtGRGUzuBOvgeDeHj6Dwqu4jZ9zD3zauLldCZBB5NB13g/iN9PcDjOsXxjUH48/jINI0MmejbNx/ymxmP0tuFueP2X9IEHxHhWRVP6PbTOHvAnVYyuPtWjofSPeo51dr1uCdZG8HmCJB9IIPpro4Z/iQ5I/Io2GO1ixyxZPrt/wpoopbsb6bHD+3tn12jTUCromxT0cXyVwfZxWIH7SGpbX9MuDnhrR9V64PjXPR8aYkcsXe9oU/CpI+e+fC/u4j/wDagEPArdbrKIDKysrcVgmhWV1WVhj55O79Ee8D40NdMKT/AD/O6jGtkSsajVvQNBPIc+M+ahcQkKdeFcK2dstC25cJ3mY5042N9Df+78KSkU92Th2Fm6GGXMNM3ZG4a68N9VhshLQHWUSLNsd64W8La/5ngeyt/K1HctLPO4S59Wij1VY56IbVhn0VSx8AT7qZbOwBS4pcqpE9nMC+77CyaBvY64wgu0fZByr+qsCpNjjyy+n3Vgqgvaty0L1wstxmnUSEUaDSRLH2VfMVcwxw+FTEJdWcKkXrThigN25CvYeFdViZUhtTvrzrbv8ASLv3v8oq67aHzfDf3JP8W7WZrLH0q2NcvXrlyxF4DNnW2ZuW/K3PpLBAcCSRIBBymqwU/j+Bp10x0xjMCQyl8rKSrL5e73XUhl9BqEbeZ9MSi4gfbJ6q+B4X0EP5rinz0sW0hZpNsWWLJLoBxu2QP+9bFElmtsVEAEgsjCUJgaskiGg95SrcyaNwmAt3Ltv5PdBbrbR6q9Fq7C3Uc5DPVXtFPcafCuNs2CuIuKwIYHcQQR2VG4++jdsDTigVkDCF7DEEBWaQSRAFu7ADH81grcg2+k21NgM0Mhy3AoDI2mqgCBPcbSIOk/Zpuyeogg8QRG4jiPCprRIVAwzDIpgwGEgGUfx3kPIPNdTWaT2CLpYKXgle1cbTtBGzLcXMpAhgHtnsusiYMj31e+j22bN22VRVtsB2rcDsiQCc0TctaxnPaWYuSPKMBtDA9YBlPEqWy9q2HRgM6TKgnLxyk7iarNzAXbF1JLK2YZHViAdYJVhEGCQRoYJkRvjKNHRGV7PR9s4WzethLzpbZPobrsAbZIy9XdJ1ayZid6ab1ErQ0tvh7rrcUq6EK6neNCd43iIII0IOm8U86O7TsN2TbtWroOoFtAHC6l7ZIkEAEtbnmySJQGbT6jFIES4ucAC1cAYqAJItXWAgWTJyt/Vk/YJAQcDV8yhh5x8R/PhVy6OY/rLAWZa1C+e20lPUcw9VULAEqzW3BVk0KnQqw0Kkcx+FWHo5iurvgcHlP1tV9TgUIvrI0laHmyhGJxw/Ow59dtqbUq2cfnuM8Uwx/ZI+NNorsOdirYffxg5Yqf1rf8Kluj55b8cPeHqu2j8aj2R/SMaP7a0fXaNS4kfO8P42sSPV1TfCgEPitxXUVsCjZqOIrcV0BWwKFho1FZXVZWsJ88317xBP1RrGrFQW3er0jnQN99CYkfx50biHmOGij1DVvOdKCxOiEen2/CuRbOuWgRcYw7sL90QfXvppstibF8kyfHU/V4mkk092PaJw90AGW3cJ7vP01aGyMtAhrKJ+Rgd+4i+AJc+pJrc2RwuOf0bY+JqhCgWjti2ybqkAkCdQCRu51x8vjuW7a+OUufW+nsojZ+Nd7qh3ZhroT2d32RAomWzva2Cm9cYvbQMTBZxMQNciy3sq/YnYwv4fDBL9gXDhUUWrj9UzeUuwUZxkaZ7sg6V5vtn6e794+4VeNtfQYf8Audv9+7QZsDnpxhXTEszoyq2aGZSFM3rpEN3ToVMTxFIitWPpFtW9h8TcWzcZEl+xo1s/OL2+04KcOAFL22rYf6fDBSfr4VurPnNi4TbPoIpVdAkk2KbZ1H/UtH1XU30+xm03W4bbZbtpcoFu6CwUZF+jcEXLP6LR+bQVvZSXbhFi8jdq0VW75C43bBgB+wzDKdA2siN8URt/DNbxLh1KzquYEBhlUSp3MPNQsZppHRtWX1R+pb7F9hkP3MSAF9FwIfE11tPCujW1uKVYWLIIO+RaUGOBEg6iRQFveKLs4pktWVBBTqLB6t1zWyTaWSEkFG/OtlT4ndREw0wU2iXtxMhjqNCBkYmD6Af0RyrvaC5rLAhe7IMAJmGqlgdLRkaHu+KbqNwptm4hnqj2+zcbMhPU3RCX4GXfMXAuintGotpoRauIwKtkMgiCARvjiPEaHga1mSqir7U6NtYfOozJnHa3MhLAjON6mYhhpu3Gnexekz3wFKs98AyMyoLg7xcZoAbQllA7XfA74o7advKlxfqhoK8ouDuTuBMSu6CYynfWdtbK6hg9pyFJlDJD22R1nXQgqWWCYIIE8CZuNaKxleGO8VhWuBXyhbqAZYfMbttJ8m0DV1Wcpk5lGTeEnm28QwO7UR4Qw91CYXaQuW87XLi3EiVWAqmQVe2FWUB1PJXTkUFT43aVpbfWEgAyGAUiLgAzBRG45lccsxX6hqUvJVFxwJ+f4n87D4dv2h+NN4pPhFjaFwf8nZ9lxRTqK6znFOyh87xvnw59ds1Ljf6ThfH5SPXaU/5aj2f/AE3Fj+zw59kVNtIeXwn/AFLo9eHf8KwwwrdbArcVrDRqsrIrdAxqt1kVlYJ874qTkka5dD4c/wCeVB4l+ySRPs40XiTGUcQqndwG4/H00DiT2T/PEVzrZ0yIPlJUDKFU67lBPrM00wN0vh7pcljukmY1XdypNdO4ch76bbM/o13zj3rVY7Iy0QVkVhqe1gnbuox/RMes6U5Ego3Y48svp91c/wCjyO+1tPvOCf1Vk0Vs2yi3Fi4WbwQhf1mj3UTIG2x9Pd++fcKvG3B5DD/3K3+/dqpbSuWxeuTbzHMZLOY9CqBpu416BisdZTDYcXsKl5fkiEsLly1cA6y52VZZBAjQEc5JoNmo66Zj53c/T/8Aub9JH3Va+kmGw7Yi51t25aebmvU9baj5ReichzgzM6Ruilv+rJf6C/h7/wCat0I//buwaVPArjkShdY4Skf9xf59dPNo7Uu2cReS25FvOR1ZCvaOn/BcFAIA3AUsxmyL9plN2zcTtKJZGyzKnvDTdPqonpB/S8Qfzz8YpR9IntYuy8Z7Rtn7WHPZnxw94wB924PNRNzZucWRYYXYsWYVZW6VW2AG+TvDwRB7Ofz8aU2hqPRRV9QbeHkAj5PY367ra0wm0bwwi9bHEO4I3EE4e8IIOoOvGse/ltFSA1sKT1bTlGmuQghrRPNCPEHdUuC2wWvJbZhdKsoK3QXZA1t4y3ZFxdJ3ORqdNazEJba02U9WcjaXTKd07sQo7I8bir4nfWNWqCNoWc7OElmLT1bAFjDgnJGl4aEwoDRvTjQ6pmujLlKsLoYEAq4BUANvkakTwzHfurrbdhgTmUgM+kwQwLDVCNHjfKkxFEYW/LjrASxN7tDVtHHfH9cNBr3xG991CxqKdjsKbD51K9VczplE6KGhrbKT9UZCCNDkBB0oPFGbd9WIIy5gYPftyVPhKNdX/wCZ4VcNsbODWO1EKl9wRqDF0ZXBXeBnY+lgRJMUXFYkBXQt2spEZgTujhwqclRaDPXLP+0fvYFD+2DTqKQYK5ONsH7WA90GrDVidCfBj/4hiPHD2T6nip9q/S4Q/wDMR67F0VDZ02jc8cInsvVNtnvYU8sXa9quvxrGGSitxWLW6AxzW4rcVjmATroCdASdOQGpPhWs1Gqyo8LiM6zldNYyuArDQHVQTEgjx81ZRDR88Yu02kgiEQGdPqjgdaFuICCPbRGJbtmeAHjuUCotMpJ10JjduIAn1sdPs1zouwTq7e8ljrAgAbvEz4eumuAdeouFV0BGjHNJldTEUku3p3buAAgCN0Dl7STrTPZx+bXPOPeKtHZGWiUY9x3SF+6qr7Ymort1mPaYt5yT76HFyiLNhm3Kx8ymmsk0zgabqM2V9KvprE2PdO9cv3mUeoTJ/gaMweyCjBmdBHIk+2KIEgTah8tc+8auu3D82w/9yX/Eu1Wb2zrbOWNzeSYUD361adi2flL2hcs3ruGsp1Nw2bdwwoFxlBZTq+dwSBw3jmsmhurGnTD+lP8Ap/496k5M6HXziffVq2pe2bfcu+KeyxnvjKJLM50debHjQf8AoDD3CBhsfh7pO5cyzz+q5O7wqakhZcbuxHY2ldssOquXLfaQ9h2A76qezOXc3Km+1dpRiLyG3YuW0uZFz2u0IaYF5Crx5531BtfodiLYJIRlAYytwagJnJ7UblVj6Kl2hsW6cReZLVxrYvXTmFuFLFieyBqYkgk8RxMwbQcpG1fDMRNu9aM/1dxby/q3QrftVJcwKslnq7tsgWbYXOepZ1CgBgLnYE/ZLyPGghZZWXMCuo7wI99dO8WsNH/At+rKfwoiLR02yLtrEWLjW3UZ8jNlJVlyOV7YlDDDn9c1Bdug22iZ6tyNCJhDuJEH0TROAulbiZCVm4inKxXMpJ0YKYI8DXe0cYGtMbtu3dgZpINpyROpu2csnU6sreM1rDhozHXynWZYysSSjANbY6GHtsMpPjod+oqXBhJX6hHWgZiWQwIMuZa2REktmU69peMeLwtorc7dxCZM3Zu2x2fqm32raa7sjecwK7+S3MhZQeycQAbfbyMFuR3Zg5gAJAkxzrWOd4jDkWnQiM64mZWT2nGV15yCNRo6gb4UjzLaWBZb1wGMwABUGSCFA4DdyPKrDZ2lcyqt0uy5M5E5WVzdhmT7MmMyEZWjUBoYcNZJPHXz0G18jxLlsvFK2KwsMGIwRVoYHK3VTlMEwfA61arN2QPEV510TOXEW+cXzuGo6vdPoIj8avaMRkHDNw9IWB/O6mTsFZBj/tIeOEPsumpNttAtyZjFYVhMaBrhWNANAQd8ntVHf/2lZ8cLdHqeazpEeyDyfCN6sUR/momHVbrG3mspQmVlZWVgkdoav94fuLWVpO8/6P7sfCt1g0fOeJEu3nI/aiob69k8RuEctwj3+kVOJJZuCmZ85OUecnd/A0JirkCBw09v8+qpoo9BODwVrKC4uZuIEAb+BMeFGWsRaRSFtSvHM0iZG+J4xVaJnfTbBH5s/wB4fvCqpk2GjpAq91UX7tsn8K5PSO4d2f1Kv40jz6UVYPKhdgeA07ZvDtCQRqD1jSPNlio8LjGvXAHg5pJgak+JmaFxNzSOdSbC1vL6aDMmEY7MHcZ2ABIADEAR5qabTv3LeXJfuWwLKuAt1117W4Kd5Ikmlu0vpbv3mp1t5eyuunyZTAjX6T2fwotC2EmxiEuNcsXhaOogKB3SfzSNfNRL7X2h9c2L3/UsYZxv5m2p10orErDXPv3P32HwrbD+YpKF7uxa+3sQoObC4YATmNvrbUSD/wAO8ARDcuNFYbppibLMScW1sksptuokkySTdtXAd/voTaIlLkfWttrpEZc2vMRB8wngaagBZjSC/hxYeitQ3Z0HYf8AKkVI6y7ihw8thsNdUeYobRO7lUl38oWHdlFyzhnXLmV2S5Z01G5BdKfWEfjQC4rtKoJ38+VLrOGVgMyq0ud6g65/Eci3qoUDt9Frw23MC2VgqLlIYC1jUcyDI7F4Ix49kAzNSPYw1+0equYgKwIDHB3rq+lrKmqvtDZ9oIzLbQEFIIUAz1igxHnIrm/0YsggoHUzvW4wO+NCZ8KOTXHwWbF2rbhlXEYcsyRla6LTSRliLgHH1VPgsBd8ndFt9S7Z0B0DLcI7aHTXKN/EVTLJa3ZF0YllLgMUZLdwEkBpyuDmEhZkfEURs8XltobJskuVAKXL1q6jEEwSlwWx3WGqkcq1sakWLamDW6HZwOszXQbiqA5FsFwHAgXJy8Ybjm4Gr3do5VLIqsN4knjz00p6u28XqrozASsXRZxCSLZZ164C248lJ0k7warW1MbYdYRLlp8qkIhNywy+OeXtmNdHYaQQN9LJWPB0Wjo5hCt7BXCQeuV2gCAC9o3Csk6xnGviKtKuEPgh01kgtdeJ15KQKr+xx5PZG/UOD+lbiR8PADlTbE3G8oY0zhdCIJEP2fEh7nqFUWEK9skuv8/wx52sQvpA1Fd9KD5M/dQ/qYuwf89D3CfluEmAYxI0PEqCQPNIqXpa3kSf7K57L2Fb/KaICwPvPnPvrVcYq/lBPjQOH2rmuZI9PooDDGsoLH7Vt2cuckZuQn0mibdwMAQZBrBNA9tvup73FZQ13HIlwhmg5FP7T/jWVjHz5cuEqMiwi7+JmIzOY37/AAGscSQb/dowmFBSd8nWSDAWDEad7XxoXFQfAHw3egUq2M9AJNNcL/Rbn3h7xS8InFm9Cj4mmuGKDDt3iuYcgZkecRTpCMVZaNtQFJ+yQPXuqRBb0OQ6zvc6R5h41Ot0ar1aySIBLNJO7eeFAVsUXrk0d0fPl18xrMRjyrEIlqATHk1JgHmfRRex9pXHuqGIy8QEVd2o3Cd9FbCb2lbJvXYBPabcCfdVg2rs67cVclt3BwygFUY9oG5pIG/UaeNJsVjHGIYZ2yC5GXMQI9HI0V0rxrq1lVdlHUKeyzDUvcEkA+FMxCxY9Lhu3Mlt2XM8FUYiTceQCBE7tPGob2z7/Wki1cIKxIVoB8/ClXSvHtbxbgMwXtaBiBrcuCYFI8Rjmdu80DQdpvxpWhaLTjcJeFu4Wt3AvVsZKEwQs9rlJkknTUzoTE13AXi7Mlq43eysB2Sd3Z4DXMPRvqsbSx4ZVjflM8NST/CiOkTBcbelRGu7UQV0gkAkeMCd8UKG+hj/AKOxmYeSuKAWMwoPa855cKlfB4gZMiEle9qphpJEy28qwPLUTVSW5BkATpwHDdrTLadorbwjFRDWCRMGR1rfGfUaNGLEwxBAV0hQQW7VucodTuzSYAJ0511duXhbEDtqQYa5ZhoYHvm55958KrWw+3iLCAAZr1td3Frij3xS29YjNoPrcBwrUYf4jZ92dAsQoE3rA1gDcbkjXju47taJ2bauW763MoKhi0C5bE6H6ueRqeI0pTtixlusN/ZtGY+1ZQ+rWKObDTiLmmmVysjflsn4rHorYCXixeDEmILXmbWDAOEKcD9rSqFtLC3kuW1ZbgVUXMIaF7w7Q3Dh6xTbZ2NZcnVjOR1raAsMxBT6vhNBbVwjW2UFYi2FILqhXtNHkiQ0kFToNQRSMZFn6ObRzPgUP9Q5WPTEmR3iNJ5VYMLtu0bN27EMbuYKSJMLaJ1HAwT5vVVO6M2suIs6jW4OyAZXtldTET4AnfQ9pQEytdCzIE5Y1Sc2j54MxopI3mIIDWjU7ZdcLjxcxODInsviBrqYaSP2Y9VE9MMRNhWUgqVuKfHMmbf+hu8x4VSdi3/LlQwfIrjMrhlOa00ZTGk6xpynWleH2hKrmBjMAO3xKMo7I9B8wPOs2kGnkvmJ6UwzC40wxUgcgxE+cACocH0ktrcDPIgE8fGCJ3g0ou7Ha4924F7KvcY5miV6xxmyiJTMGEye4ZjiLhrCqDBtiGcahWPeO7NJjUeaBFBzihlFsbdIOlVu8ZtkwNO0oBiBHHTXN66iw3TS5bOVEzDtQup1JmYUSYApTYs2zmD3NzkKFtqYEAwkyFEs2kbyTxrrH3GVM1troYMhDZYAhxvMD3eFburqg9fkN/1kvXGDG2zPlgmN4BkGIHMD1VlL8lxbkw7DJBzsikNm3LFxpAEamJ5CspuwP2Ui28R4Ag+IOh9lD4pYBFS3NCd2hPvo/FITgFME/OWHCNLCemamgvQgprhl+bN4sPf/AApeMK32TTKxZPUlSDOYGJG6fZVEibIMIgOhbLGupn0ACpr2IykMGUkHhI1111qBNnvO4ell/Gu7uAYxqnpdfxoUzNIhs31JOceaDGviaO2L9MvpoW3sw8Xt/rg+6meDtIjBswJH534D30admOdo25vXIInOdDTbpXhkjDszQzYRDl3kkXboHmGgHrpVicKLlxmFxRmYnuuTqPBavidGreMsYZzdxChbPVlbWGBBK3LhJ6y8yjXNEAHdvoNqO2BRb0LPyi7LVcQ7AQq5+Zj5xejceWUT4DfVWtWrZDOerthQItlrjvcaBoOQJBltAsgV6xtjovYxl83XtYkltIa/YsoRnZxIQXH33G5UPszodhLltXXCWsrjMOuvYq+0a71zW14VP1o1sb0pM8pu31jXsjU9lF10Md4zyG/iTT7pfg5xpVj2jatZiqlu3lCmEWCdQTGm/dXomD2BaRb5FrDrke8AUwliQFX6rXRcIHhR11CMPaPWXSM2F060oCC1vTyeXzSTPEnjSPniMuFnlWG6FYgsYw+JdQoIZcO1tSTvBe7AECI5k082p0Ru3LOEQBFa3ZZWFzEWVKTfdwCqszE5Su4HfV7Z8PmAKqzspYZlNwnKAW8owbVZEiZ141rG7cSxZdws5EL5FKpO7KsHUFyYHZO7hpKf2L0h/R8spewegNy1cS4zrKXEeES+8hHDxma0qzofrUXZ/JTaeS9y8xJJOUW7U5jMHM1yQJ0IA051bDty2B2mAGUGSRpn0AcaFTmgDTXnM0mXpSbabnLneWJZQwIBGaAFOhMRprPAlfVm9IZcUSXFdBsNBZ0LHyK9q9dYZVKW4ITqx3Ry31Ps3Y+HDB+qtZirqWNtSSRf6uJuBj3IHCR56q/SPp0Vt21QaPqYYyoDSFYli0wFPx4BN/rs6tmAzKBEtJBzXOsnKe6TlYlZI4bhrve1lmqCPT321ZthVLqobcobLpuB6uQIJgZogEjnXnO08l+7ibnWplUuUAtlpCvlyluyqxMzrI151VNqY9r98ADRQFVRJMSSIUcZMaCmmA6C427/AFDW1I33SLXjorwx9C06h1yByWhp0XuD5ZZGYnt2zB4TdWeJHHhzNVVsUqAGMxTTtDSNZPt09FX3AdDDg71u+b2dmu2lyhIA7QYnMXJbVRwEyd26mAwezcI8JbW7dzQIBxL5idNSerQ+lYp21RNW2yrdCbFxr4cowtv2FbKQhYgjKHOhMHhwo7Dfk9azb67E30BVeyqQQzqshDdeA2oAhATVmuY27cu2C6G2pvrkVnLvI7BOihFE/V1M+Gp5+SBUdnLtcZHBe5DXMrDMFYn6OAp0AAgjiDIcsIZRywt7hKFLai2p1JEBnuOss5XkTOpMtpoBvr1m+UJ0ViWYnMgOrHWGABA0p1icVktr9oomXX+zWSRwhifZVaxWLVCM068AOHEzuqEnJypFoJKNsPw15M10urAO4YZGOg6tVIP6SmhNtWbfUXGW6SQAcr7z2l3Ex/IodJ61iWkBRoTuDToBw7pPpqZ0BEaQeBpvUaZuiYbd2K4OkEeFZQdu447jkeY1um9b6B6X2UPE2gHcDUB3HozmKw3j1QTTKHZtwmSijfygDTnrUuXM7k8Wf2sfjXSYcFSPEn2CumjnWrAgByrrKOXspjsjY/X3RbDZZEyVzewEe+rdc/JOR/vS/wDjn/3UdbFsoMDkPVXa1eF/JaT/ALyv/YP/ALamtfkkY/70v/jn/wB1DBrKLmroNXoafkcJ/wB7H/jn/wBtaxH5IchHzqZ1+hgerrKHaIbKFh21r1fognzKz5n/AMRv59FB4D8k1qe3dZ9N2XKpJ1B7LZtBI72p18Ksd7oSblq3Zs3+oFtkZWW0CwKTlglueaZmZ8K5uSp4TLwfXJrr8szuGU6CdIkzHmPmoYXosrp3UP5oHZJAHoA9Faw/5PzYZWbF3bmRERQURcqoVICEar3FkjfxmsudFCDPXvmKlJFu1AJYPnClTrIiN3hpU/S+yna9IDv7Uypi+YN8kb+8ezBiCSCFjhE+NCYjbDNaC5wUV7QzJGqrEMrSCGVlIJ4kE6cO36CgTOLxTZjLAtbhjESw6vXT3DlXG1ej1qWDvfI0kLctIvZ7vZFk7vGaouNITsyubY2+1u1nDmbhyoVIyjKTxKg8BJAlgQM2hzV7Bbevs+Q3WytIMZYOYcVMAjU6HTwp9jdnYMAK9rEsF3D5VbUepcPQRTZ67sJe9ONPwtCnUUgPtYWelU9YC3ey6l0VQO7EatGskTJOsneU9jDY3EsRZS7cSdGVYSBum6YXid5q8dCL2FuLcNrBW7Rt5IZj1rnNmmXuLI7o3Rvq227zXHC5onjvj2/GlclHFAps80X8l2JukNeu2rIAAiTdf1J2P2qfbM/Jnhl75fENxnMqATxS2QY87Gudt9NGTEHD2rYDgwblxi4+tqtsZQN3EtXd3CXbtm616+7i2JyxlQscpHk17MAPEQTpvrXI1JZYfsfbNi0iqgtpcYsvV4ayzOxDMqg5JMkAHtvx5VLjNoYk23a3ZW1G7ryWciCcwtWjlUDSSWbfu4130fwKi5iEQBepup2ioZypy9kMR2YKkzB3xGmsuHxRayijSbj2mMKScjGTqsQ2UgrEa0H5MtiPamDxFq5hzevM8vJUEC2pzqUZUUBZIzDcTodSKe4fAWw5NoIttSwYBc8urySzkkMYkZTujzilnS3ChLtuN2bXTeQltpnmc3sprduscQ4Yzbty2QqNTF0sZ4EnJw3L4k0G7iv2ZL3C/E6dXIOYYsSdQDB7ygsZBJkE/nDWK3tHbChXCgda4PYLqphgQD2yCoMse1qZ0A30FjQbK4c5iytezZTpGVVJ14k6a8NYGsBrtPAC3duTDHrH7REMeZZt5YmNdN26nSuKZrpsqZ2mly6EQO7FVUTlUB1QKQJJzKCrQdJ9Nc4vBvms5rbAG5AJWAZQsAJOvdn0UwweBQY6+4GqpbYboD3B22gACDB0j6xrXSECbciWLjtcYyvC8o13eFCUY3YU3oWwM7H81RwgkFuP8766K107VuK5rOiiJSRWqkuLWUTH/9k="/>
          <p:cNvSpPr>
            <a:spLocks noChangeAspect="1" noChangeArrowheads="1"/>
          </p:cNvSpPr>
          <p:nvPr/>
        </p:nvSpPr>
        <p:spPr bwMode="auto">
          <a:xfrm>
            <a:off x="63500" y="-947738"/>
            <a:ext cx="2343150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hQSERUUEhQWFRQVFxgYFxgWFBYXGBcXGBccGBoYFRQXHCYeFxwjGhgUHy8gIycpLiwsFR4xNTAqNSYrLCkBCQoKDgwOGg8PGiwkHCQsLCwsLCwsLCwsLCksLCwsLCwsLCwsLCwsLCwsLCksLCwsLCwsLCwsLCwsLCwsLCwsLP/AABEIAM0A9gMBIgACEQEDEQH/xAAcAAACAgMBAQAAAAAAAAAAAAAEBQMGAAECBwj/xABREAACAQIDBAUHBwgGCgAHAAABAhEAAwQSIQUxQVEGEyIyYSNxgZGhscEUJDNCUnLRB2KCkqKy4fA0Q2N0s8IVFjVEU2Rzk5TTJYOjtNLi8f/EABkBAAMBAQEAAAAAAAAAAAAAAAECAwAEBf/EACURAAICAgIBBAIDAAAAAAAAAAABAhEhMQMSURMiQWFCgQQUcf/aAAwDAQACEQMRAD8Ap+Ixz3tWOh1AAhfQv41GWVRJMfHzDefRQVrGyoVYECCTvnwHxNSIg37zzO/1/hTy5QLjola+zbuyOZ1b1bl9MmtJbAmN53k7z5zWswrkvUm29jpUSFq0Xoe7iABJMDmTA/jS7E7ZG5RPidB6BvPpoGY1a9//AGYA85oM7TUsFBzEmNNFHp3n0Ukv4ln7xJ8OA8wGlS7NHlU8/wADRoFk+2LrC4UnsgDQaDVZ9Ppprj8S1oWCIhsOmZWEqwztvHxGo4Uu25b8u/mX90Uy6SWoTCHgcMmvCRcfSedO44F7WyxWcVlJRjOU5cxOo1IAfzxo3HcdaLcToRVV6RXmtY24VOo0I3gjM0qw4g8qZ7L2wrr4Dep1a2Oc/Xt+O9eOmtQcaHTD0c29D3OB+z4Hw91XXod0vOHItXj5EnQ8bZPH7nMcN441UIB5H2zUVtur0J7HA/Z8D4e6lGPYdrbKQpG61OZWH9SxGhEb7TTqNwmd3dp+JwrW3KOIZTBHxHgan6G9LepIsXz5I6Kx16sngfzD7J5E1Y9ubIBAXdwtMeBP9Q5+yfqMdx7PKev+PzdXT0Q5eO8rZUQK2BXbJBIOhBgg7weRFaivRs4jQFdAVgFdRWsxqKS9K7kW0Q5jnc9lJzNlQmNNyglWYncqniRTwCkG3cbdW4wQpZt5Aty+8SQ4zmzZU757IJGsxqMtS5ZVEtwxuaN7RsXmtobuMt4XC9TZKgdm5cBsIGOkE6hhv4Ds0gtXLAtuuEsNcAHlMTd0gTPkwYhm0EAA6nQ06/0YlxrL/JjeufJrALXWCYdITKBMEuwCgwFbzawDNqbJHUXWuQ7LbYoAuS1bOXfatSYO/tEk8su6uWPG27Ot8sVBRIxZYYy61qwbhbEM13FXzlhRcJNvDA65QsLIBnLyiGmyDNi19z3Mw+FHuZaeYQ+tFPxoLZFrLYRfsm4v6t64K6IR60cs598sKAreWuoroCqE0cRW4rqK3FawnEVuugtZWMeCF4aRzo+3jgd5jwNAOaiJryUekxnd2gBx9f4bzUWFxvWPAnQTJ/CkZemewe+33T8aokTsAe6WMsST41tbZqVUAFE2sGzCYAX7TEKv6x3+iaooeSTn4BBaFGbNSbq+Ez4aHfyrvLaXndPpRPX3m9lT4TGMXVZCrJ7KDKp7J3gat6Zp0JeSXbGHTrnLvA07KjM+ijeNAvpPoq043Ardw1hFMXDhuwjwBc7b5VV93WSO6YnTKZ0pBjtjvcvO0hVManWeyBoB8YqzbM6q7cs2b6s9pbbWn6r6TJDQ6rMs4uOpyqCSFMK0EHNpGpsrnTeyRjLhg5SSAeZDtI8/hSK1cZWDKSGBkEaEemvVelexQPKPkuYW8S1rFWlzrLuWyXkHeEmNO0pnLIlVoe1+jb2j2RKkZgAQ0qdzW3Gl1DzGtScbyhu1YYZsbbQbskQ3FRuP51oc+dvjvXlT9QGAIgqRoeBHhVG2Qk37Q53FHtinmzNs9tkPezERwfWJXlcj0P8Ae3xcfBVMcIer0Pc4E/V8Cfs+6r30Q6Sgr8lxEFGGVCx3fmMeXI8DA5RSA4YSNQf53cOUVEj5Oye6dATw/NPhy9VIMen7c2UZ4m4ATJ33UXeTzuppP2hB5wgim3RPpEMQow98kXVjq3+s2Xdqf6xfHvCQeM5tjZpRiwEajMo3KTuZfzGgxyMjhXd/H5vxZy8sPyQritgVgroCuw5zIpfe2Hbe8b1wdYwXKgbVLYC7wh0LlpOY7tIE60yiulWg0mMm1oC2OZwuG/6AHquXB8K62ok2Lo/s3/dNc7A1weH+449V65ROLTybj8x/3DSx0F7OrTSiHnatH12UqPZ47LDlevj/AOsx+NbwGtiwediz/hgfCt4AfSjliL3tyN/moLSN5CAK2BXYWuglGwpHAWsy1IBWRQsNHGWsruKytYT59eo2qVhUZNeYjvYuC8hNPNiYQqXzaSh0kZoytqV4emlaYgjRez5t5/S3052Js9wHZxkDKQC2m8ETB141aOyL0CreVe4on7Twx9C91fbWLauXm0zO3PfHwWjls2U53T+qn8a3d2oxEAhF5L2R66o2ifVs5XZATW84G7sqZaPPuFFrigmltFQc+8x9NLpMTuHMmB6zvrhMQpYKrEkzuELunjqd3CkcmMooYttD7Rn+eQq0dF1AGZxHXNktkr2XFsyyAkEFs8dggzAOVyAooO0MY6uygxESQIJ7I3tvqwHpFewotosXLNy0jXLN0B7L9phqh7rdnvLB8aRjHpGCx72mbKAy3I621clrd4tIPWA5iHhfpBmbsnML0M9sPaGwlKPcwYNyyDmv4Rz5bDswzZ7bLm0I1FxcwYQT1g1VJs+b9wo2IuXGBOexblLhAMh7U64gACCqkXB1aEBwi0+2VgUs5buGOU65bqMS0gwRmaZ10NsryBXNlCBOjOKZU/8AQyG9avWzmUXrOYwAwzXFAW+gJytro4JVuBPCpY5PKXPvt+8a9nubOt4i6txMuHxWYA5ezZxSlhnQanqrjqD2CSrHVS+XOtJ230azsy5TaxCCHRh2mgasCPpFjUjvLMjOmtUfuJr27EuyduGYc6niTAbgMxOgfgGOh3NwYWRQHXmDIMiPAgjeCNxHCqJisM1slXEGJ5gjmDuI8RVjs7TyX3tt9qBwndCk8GG4Md/dPAiEolUxvh7pRgCT+Y0mZGoE8COB8OdembA20MbaKvl69AZB0FxTAJPIHSeRysK8zMOOYPoP4gg+qKm2dtB7VxWVodTKt9ocZHHkRxBpRtlzxWGyNpOUzEjXQwVYcGUyD5vGogKcpiUxdjrU7J/rF39W4He80aE8Vg70NKmtkEgiCDBHjxr0uLk7r7OLkh1ZyBXdsajzj31qK6Qajz1UmLejg+aWvBrw9V0/jR91ZVvFW9xoLo4PmwHK9iB+2p+NMstJHQz2BbF1wuHP9gnsLL8K72eO1fH9ufbYsmo+juuDw/8A0yPVduCpsD9JiB/aWz68Pb//ABoLSGrLDKwVuK3FExqK3W63FawmorVdRWULMfPZGlRMN/8APCpXGgrhtx19nhXnLZ3y0cbN2n1QMKuYnvkAkCIgcudFnFm5qWLec8eXIUrW6q7lzHm279UfGmmzb7Ol3MZhGgQAB2TuA0FWXgiyG5iFG9teS6n17qgfaJ+qAPE9o+3QVxcww4aViYbnrW6sXsiF7hYyxJPiZozZNk9aunP91q0FA3CjNl/Sr6f3TTdBe+TjbFgddc84/dFO+kWz2KYd1iBhkkTBEPc18aB2pgne/dyoSJ3xoOyN7HQVadtYN/kttwpKrhgpYahTmud4jdwgnQ8KbqqEcmitdJkyYp4kEMSCDqCHaCCNQRG+n+w+nhzfOic5gfKFXMWgQBirII68RI6xSt0Ce00weOlGyluX7p7rZ7mo1B8q/eHHz76q2Lwb2j2l04EaqfTw8xqTi0UjNN0ex2LyXFXukXB2YK3LV4CCequRlcCBKMoZY7SAKoM2IKXVFvEhnC/R3VzHEWSDIyN3ryAx2Sc44Fz3fItg7YvWbgW2YS46B0YZ0Y5gAxQ6Z1OquIYECCKt2yLtvEEg3b91wIa01xlcZRBZEtQcQhGpg51lpV5LhNaKbCek/RwlPKZHW4CbOItkC1eJXsy3ds3DukwrTrlMMaX0htEYm7IiW4iPD3z6q9NwLhEK21Q2bgIe0e1Zuqx1LEHeQTFxO1JPfAC0Ht3o3bv2yyZmtoCTuN/C6kS4Wevw5IPlFBK6zMEK93snXXRStibTM5W1gDWd4kKAZ+tqIPHceBFgZQwEHxBHDxHt084qs39kPZN1XEg2pVhqrAvbIIIkagzoSCNQSKL2Ttj6rnXnz8fvcx9YCd47UpRodMtvRvpA2Hu5uGi3E+0p4ieO8j0jiauu0MKpAuWyCjAMpHFIEelRA+6OamvNrts7xvHtB1ifcatnQvbgI+Tuew5m2T9S5yM8CdI56bia3HPo7RpR7IOC10oqbEWCrERHhy8PR7o51xFeknas46oWdHh5K54YrED9w00Qajz0t2AOziByxd32qv4U0QajziljoZ7FfRofNLPh1g9V1vxqfCfT4gf3c+u04/y1D0aHzYDldxA9VwfjU+GHzm+OdvDH23hQTwENitgVsCuoo2Y5itxWwK3FAJkVlbArKxj54dZjx/GoH4+PxohhqPOfRULbifAn2VwrZ3S0LacbF+jvfdP7ppZawrNuGnMkKPWac7JtKtu72g/ZObLw03BiNT6KpHZGWgImprOCdhIUx9o9lf1m0rv5bHcRV8Yzt+s2g9AqC9dLmXJY/nGfVO6rHPgn6m2veuZjytif22hffROz76m4qpbC79WJZ9x3HQD0CltGbI+mX0+6sFMl29cJvOCSQDoCTA0G4bhVs2pfa3aw9y2xR1wiwykg9+5pI3rzUyDyqpbcHzi55/gKuHSBZsYb+4p/jXaIrCds9X11xXBSLlyLiy4A659LlrfA+0kmN6nfQl7BkKG0a22gdSHtt4ZhpP5pgjlR/S7DZMVdA1lnPmm/cgeoD20ts3GRiyMVY96IIfwuIwK3B94HwIrLQkt0xcdjILiOvZi7bld6mbijT7O/zUnxoK3nglWV5BEqQRqCDvB4girlbKXCoI6pustnMstaYi4hAK6vZJgD66yRqKg2hswPAuKdVBQ7jEDuNy8NRU5RvRSM+qyc7G6agmMSwVz/AF25XP8AzCqJVv7a2J3F0uRIsa7cAuDqVvNdTVWtLOWTklbpJQoSoGaWVgqgz3a872lsBrYLL21g6gdoafWX4ifRTOx0gfD3SjTctaNlzQyEoAWsuQchI0IIKOBDKd4k1Wy8ZJrBcsfswYu2QLfUXWDeSXIwcsczNhgHKo5Chmw5aGglDmDE+ffIWt30VxvYEETDCYzKTEiRHAgghgpBA9I2XtG3fSVYOpmTBEHfFxSSbNzSQCYMAo7R2YtrCxeKpcu2uuzAoxuIC1zh1sd1yAF62IcQtwA5HoX8MP8AhUdjbSzAK2/1b+PmJ9RPJtGRGUzuBOvgeDeHj6Dwqu4jZ9zD3zauLldCZBB5NB13g/iN9PcDjOsXxjUH48/jINI0MmejbNx/ymxmP0tuFueP2X9IEHxHhWRVP6PbTOHvAnVYyuPtWjofSPeo51dr1uCdZG8HmCJB9IIPpro4Z/iQ5I/Io2GO1ixyxZPrt/wpoopbsb6bHD+3tn12jTUCromxT0cXyVwfZxWIH7SGpbX9MuDnhrR9V64PjXPR8aYkcsXe9oU/CpI+e+fC/u4j/wDagEPArdbrKIDKysrcVgmhWV1WVhj55O79Ee8D40NdMKT/AD/O6jGtkSsajVvQNBPIc+M+ahcQkKdeFcK2dstC25cJ3mY5042N9Df+78KSkU92Th2Fm6GGXMNM3ZG4a68N9VhshLQHWUSLNsd64W8La/5ngeyt/K1HctLPO4S59Wij1VY56IbVhn0VSx8AT7qZbOwBS4pcqpE9nMC+77CyaBvY64wgu0fZByr+qsCpNjjyy+n3Vgqgvaty0L1wstxmnUSEUaDSRLH2VfMVcwxw+FTEJdWcKkXrThigN25CvYeFdViZUhtTvrzrbv8ASLv3v8oq67aHzfDf3JP8W7WZrLH0q2NcvXrlyxF4DNnW2ZuW/K3PpLBAcCSRIBBymqwU/j+Bp10x0xjMCQyl8rKSrL5e73XUhl9BqEbeZ9MSi4gfbJ6q+B4X0EP5rinz0sW0hZpNsWWLJLoBxu2QP+9bFElmtsVEAEgsjCUJgaskiGg95SrcyaNwmAt3Ltv5PdBbrbR6q9Fq7C3Uc5DPVXtFPcafCuNs2CuIuKwIYHcQQR2VG4++jdsDTigVkDCF7DEEBWaQSRAFu7ADH81grcg2+k21NgM0Mhy3AoDI2mqgCBPcbSIOk/Zpuyeogg8QRG4jiPCprRIVAwzDIpgwGEgGUfx3kPIPNdTWaT2CLpYKXgle1cbTtBGzLcXMpAhgHtnsusiYMj31e+j22bN22VRVtsB2rcDsiQCc0TctaxnPaWYuSPKMBtDA9YBlPEqWy9q2HRgM6TKgnLxyk7iarNzAXbF1JLK2YZHViAdYJVhEGCQRoYJkRvjKNHRGV7PR9s4WzethLzpbZPobrsAbZIy9XdJ1ayZid6ab1ErQ0tvh7rrcUq6EK6neNCd43iIII0IOm8U86O7TsN2TbtWroOoFtAHC6l7ZIkEAEtbnmySJQGbT6jFIES4ucAC1cAYqAJItXWAgWTJyt/Vk/YJAQcDV8yhh5x8R/PhVy6OY/rLAWZa1C+e20lPUcw9VULAEqzW3BVk0KnQqw0Kkcx+FWHo5iurvgcHlP1tV9TgUIvrI0laHmyhGJxw/Ow59dtqbUq2cfnuM8Uwx/ZI+NNorsOdirYffxg5Yqf1rf8Kluj55b8cPeHqu2j8aj2R/SMaP7a0fXaNS4kfO8P42sSPV1TfCgEPitxXUVsCjZqOIrcV0BWwKFho1FZXVZWsJ88317xBP1RrGrFQW3er0jnQN99CYkfx50biHmOGij1DVvOdKCxOiEen2/CuRbOuWgRcYw7sL90QfXvppstibF8kyfHU/V4mkk092PaJw90AGW3cJ7vP01aGyMtAhrKJ+Rgd+4i+AJc+pJrc2RwuOf0bY+JqhCgWjti2ybqkAkCdQCRu51x8vjuW7a+OUufW+nsojZ+Nd7qh3ZhroT2d32RAomWzva2Cm9cYvbQMTBZxMQNciy3sq/YnYwv4fDBL9gXDhUUWrj9UzeUuwUZxkaZ7sg6V5vtn6e794+4VeNtfQYf8Audv9+7QZsDnpxhXTEszoyq2aGZSFM3rpEN3ToVMTxFIitWPpFtW9h8TcWzcZEl+xo1s/OL2+04KcOAFL22rYf6fDBSfr4VurPnNi4TbPoIpVdAkk2KbZ1H/UtH1XU30+xm03W4bbZbtpcoFu6CwUZF+jcEXLP6LR+bQVvZSXbhFi8jdq0VW75C43bBgB+wzDKdA2siN8URt/DNbxLh1KzquYEBhlUSp3MPNQsZppHRtWX1R+pb7F9hkP3MSAF9FwIfE11tPCujW1uKVYWLIIO+RaUGOBEg6iRQFveKLs4pktWVBBTqLB6t1zWyTaWSEkFG/OtlT4ndREw0wU2iXtxMhjqNCBkYmD6Af0RyrvaC5rLAhe7IMAJmGqlgdLRkaHu+KbqNwptm4hnqj2+zcbMhPU3RCX4GXfMXAuintGotpoRauIwKtkMgiCARvjiPEaHga1mSqir7U6NtYfOozJnHa3MhLAjON6mYhhpu3Gnexekz3wFKs98AyMyoLg7xcZoAbQllA7XfA74o7advKlxfqhoK8ouDuTuBMSu6CYynfWdtbK6hg9pyFJlDJD22R1nXQgqWWCYIIE8CZuNaKxleGO8VhWuBXyhbqAZYfMbttJ8m0DV1Wcpk5lGTeEnm28QwO7UR4Qw91CYXaQuW87XLi3EiVWAqmQVe2FWUB1PJXTkUFT43aVpbfWEgAyGAUiLgAzBRG45lccsxX6hqUvJVFxwJ+f4n87D4dv2h+NN4pPhFjaFwf8nZ9lxRTqK6znFOyh87xvnw59ds1Ljf6ThfH5SPXaU/5aj2f/AE3Fj+zw59kVNtIeXwn/AFLo9eHf8KwwwrdbArcVrDRqsrIrdAxqt1kVlYJ874qTkka5dD4c/wCeVB4l+ySRPs40XiTGUcQqndwG4/H00DiT2T/PEVzrZ0yIPlJUDKFU67lBPrM00wN0vh7pcljukmY1XdypNdO4ch76bbM/o13zj3rVY7Iy0QVkVhqe1gnbuox/RMes6U5Ego3Y48svp91c/wCjyO+1tPvOCf1Vk0Vs2yi3Fi4WbwQhf1mj3UTIG2x9Pd++fcKvG3B5DD/3K3+/dqpbSuWxeuTbzHMZLOY9CqBpu416BisdZTDYcXsKl5fkiEsLly1cA6y52VZZBAjQEc5JoNmo66Zj53c/T/8Aub9JH3Va+kmGw7Yi51t25aebmvU9baj5ReichzgzM6Ruilv+rJf6C/h7/wCat0I//buwaVPArjkShdY4Skf9xf59dPNo7Uu2cReS25FvOR1ZCvaOn/BcFAIA3AUsxmyL9plN2zcTtKJZGyzKnvDTdPqonpB/S8Qfzz8YpR9IntYuy8Z7Rtn7WHPZnxw94wB924PNRNzZucWRYYXYsWYVZW6VW2AG+TvDwRB7Ofz8aU2hqPRRV9QbeHkAj5PY367ra0wm0bwwi9bHEO4I3EE4e8IIOoOvGse/ltFSA1sKT1bTlGmuQghrRPNCPEHdUuC2wWvJbZhdKsoK3QXZA1t4y3ZFxdJ3ORqdNazEJba02U9WcjaXTKd07sQo7I8bir4nfWNWqCNoWc7OElmLT1bAFjDgnJGl4aEwoDRvTjQ6pmujLlKsLoYEAq4BUANvkakTwzHfurrbdhgTmUgM+kwQwLDVCNHjfKkxFEYW/LjrASxN7tDVtHHfH9cNBr3xG991CxqKdjsKbD51K9VczplE6KGhrbKT9UZCCNDkBB0oPFGbd9WIIy5gYPftyVPhKNdX/wCZ4VcNsbODWO1EKl9wRqDF0ZXBXeBnY+lgRJMUXFYkBXQt2spEZgTujhwqclRaDPXLP+0fvYFD+2DTqKQYK5ONsH7WA90GrDVidCfBj/4hiPHD2T6nip9q/S4Q/wDMR67F0VDZ02jc8cInsvVNtnvYU8sXa9quvxrGGSitxWLW6AxzW4rcVjmATroCdASdOQGpPhWs1Gqyo8LiM6zldNYyuArDQHVQTEgjx81ZRDR88Yu02kgiEQGdPqjgdaFuICCPbRGJbtmeAHjuUCotMpJ10JjduIAn1sdPs1zouwTq7e8ljrAgAbvEz4eumuAdeouFV0BGjHNJldTEUku3p3buAAgCN0Dl7STrTPZx+bXPOPeKtHZGWiUY9x3SF+6qr7Ymort1mPaYt5yT76HFyiLNhm3Kx8ymmsk0zgabqM2V9KvprE2PdO9cv3mUeoTJ/gaMweyCjBmdBHIk+2KIEgTah8tc+8auu3D82w/9yX/Eu1Wb2zrbOWNzeSYUD361adi2flL2hcs3ruGsp1Nw2bdwwoFxlBZTq+dwSBw3jmsmhurGnTD+lP8Ap/496k5M6HXziffVq2pe2bfcu+KeyxnvjKJLM50debHjQf8AoDD3CBhsfh7pO5cyzz+q5O7wqakhZcbuxHY2ldssOquXLfaQ9h2A76qezOXc3Km+1dpRiLyG3YuW0uZFz2u0IaYF5Crx5531BtfodiLYJIRlAYytwagJnJ7UblVj6Kl2hsW6cReZLVxrYvXTmFuFLFieyBqYkgk8RxMwbQcpG1fDMRNu9aM/1dxby/q3QrftVJcwKslnq7tsgWbYXOepZ1CgBgLnYE/ZLyPGghZZWXMCuo7wI99dO8WsNH/At+rKfwoiLR02yLtrEWLjW3UZ8jNlJVlyOV7YlDDDn9c1Bdug22iZ6tyNCJhDuJEH0TROAulbiZCVm4inKxXMpJ0YKYI8DXe0cYGtMbtu3dgZpINpyROpu2csnU6sreM1rDhozHXynWZYysSSjANbY6GHtsMpPjod+oqXBhJX6hHWgZiWQwIMuZa2REktmU69peMeLwtorc7dxCZM3Zu2x2fqm32raa7sjecwK7+S3MhZQeycQAbfbyMFuR3Zg5gAJAkxzrWOd4jDkWnQiM64mZWT2nGV15yCNRo6gb4UjzLaWBZb1wGMwABUGSCFA4DdyPKrDZ2lcyqt0uy5M5E5WVzdhmT7MmMyEZWjUBoYcNZJPHXz0G18jxLlsvFK2KwsMGIwRVoYHK3VTlMEwfA61arN2QPEV510TOXEW+cXzuGo6vdPoIj8avaMRkHDNw9IWB/O6mTsFZBj/tIeOEPsumpNttAtyZjFYVhMaBrhWNANAQd8ntVHf/2lZ8cLdHqeazpEeyDyfCN6sUR/momHVbrG3mspQmVlZWVgkdoav94fuLWVpO8/6P7sfCt1g0fOeJEu3nI/aiob69k8RuEctwj3+kVOJJZuCmZ85OUecnd/A0JirkCBw09v8+qpoo9BODwVrKC4uZuIEAb+BMeFGWsRaRSFtSvHM0iZG+J4xVaJnfTbBH5s/wB4fvCqpk2GjpAq91UX7tsn8K5PSO4d2f1Kv40jz6UVYPKhdgeA07ZvDtCQRqD1jSPNlio8LjGvXAHg5pJgak+JmaFxNzSOdSbC1vL6aDMmEY7MHcZ2ABIADEAR5qabTv3LeXJfuWwLKuAt1117W4Kd5Ikmlu0vpbv3mp1t5eyuunyZTAjX6T2fwotC2EmxiEuNcsXhaOogKB3SfzSNfNRL7X2h9c2L3/UsYZxv5m2p10orErDXPv3P32HwrbD+YpKF7uxa+3sQoObC4YATmNvrbUSD/wAO8ARDcuNFYbppibLMScW1sksptuokkySTdtXAd/voTaIlLkfWttrpEZc2vMRB8wngaagBZjSC/hxYeitQ3Z0HYf8AKkVI6y7ihw8thsNdUeYobRO7lUl38oWHdlFyzhnXLmV2S5Z01G5BdKfWEfjQC4rtKoJ38+VLrOGVgMyq0ud6g65/Eci3qoUDt9Frw23MC2VgqLlIYC1jUcyDI7F4Ix49kAzNSPYw1+0equYgKwIDHB3rq+lrKmqvtDZ9oIzLbQEFIIUAz1igxHnIrm/0YsggoHUzvW4wO+NCZ8KOTXHwWbF2rbhlXEYcsyRla6LTSRliLgHH1VPgsBd8ndFt9S7Z0B0DLcI7aHTXKN/EVTLJa3ZF0YllLgMUZLdwEkBpyuDmEhZkfEURs8XltobJskuVAKXL1q6jEEwSlwWx3WGqkcq1sakWLamDW6HZwOszXQbiqA5FsFwHAgXJy8Ybjm4Gr3do5VLIqsN4knjz00p6u28XqrozASsXRZxCSLZZ164C248lJ0k7warW1MbYdYRLlp8qkIhNywy+OeXtmNdHYaQQN9LJWPB0Wjo5hCt7BXCQeuV2gCAC9o3Csk6xnGviKtKuEPgh01kgtdeJ15KQKr+xx5PZG/UOD+lbiR8PADlTbE3G8oY0zhdCIJEP2fEh7nqFUWEK9skuv8/wx52sQvpA1Fd9KD5M/dQ/qYuwf89D3CfluEmAYxI0PEqCQPNIqXpa3kSf7K57L2Fb/KaICwPvPnPvrVcYq/lBPjQOH2rmuZI9PooDDGsoLH7Vt2cuckZuQn0mibdwMAQZBrBNA9tvup73FZQ13HIlwhmg5FP7T/jWVjHz5cuEqMiwi7+JmIzOY37/AAGscSQb/dowmFBSd8nWSDAWDEad7XxoXFQfAHw3egUq2M9AJNNcL/Rbn3h7xS8InFm9Cj4mmuGKDDt3iuYcgZkecRTpCMVZaNtQFJ+yQPXuqRBb0OQ6zvc6R5h41Ot0ar1aySIBLNJO7eeFAVsUXrk0d0fPl18xrMRjyrEIlqATHk1JgHmfRRex9pXHuqGIy8QEVd2o3Cd9FbCb2lbJvXYBPabcCfdVg2rs67cVclt3BwygFUY9oG5pIG/UaeNJsVjHGIYZ2yC5GXMQI9HI0V0rxrq1lVdlHUKeyzDUvcEkA+FMxCxY9Lhu3Mlt2XM8FUYiTceQCBE7tPGob2z7/Wki1cIKxIVoB8/ClXSvHtbxbgMwXtaBiBrcuCYFI8Rjmdu80DQdpvxpWhaLTjcJeFu4Wt3AvVsZKEwQs9rlJkknTUzoTE13AXi7Mlq43eysB2Sd3Z4DXMPRvqsbSx4ZVjflM8NST/CiOkTBcbelRGu7UQV0gkAkeMCd8UKG+hj/AKOxmYeSuKAWMwoPa855cKlfB4gZMiEle9qphpJEy28qwPLUTVSW5BkATpwHDdrTLadorbwjFRDWCRMGR1rfGfUaNGLEwxBAV0hQQW7VucodTuzSYAJ0511duXhbEDtqQYa5ZhoYHvm55958KrWw+3iLCAAZr1td3Frij3xS29YjNoPrcBwrUYf4jZ92dAsQoE3rA1gDcbkjXju47taJ2bauW763MoKhi0C5bE6H6ueRqeI0pTtixlusN/ZtGY+1ZQ+rWKObDTiLmmmVysjflsn4rHorYCXixeDEmILXmbWDAOEKcD9rSqFtLC3kuW1ZbgVUXMIaF7w7Q3Dh6xTbZ2NZcnVjOR1raAsMxBT6vhNBbVwjW2UFYi2FILqhXtNHkiQ0kFToNQRSMZFn6ObRzPgUP9Q5WPTEmR3iNJ5VYMLtu0bN27EMbuYKSJMLaJ1HAwT5vVVO6M2suIs6jW4OyAZXtldTET4AnfQ9pQEytdCzIE5Y1Sc2j54MxopI3mIIDWjU7ZdcLjxcxODInsviBrqYaSP2Y9VE9MMRNhWUgqVuKfHMmbf+hu8x4VSdi3/LlQwfIrjMrhlOa00ZTGk6xpynWleH2hKrmBjMAO3xKMo7I9B8wPOs2kGnkvmJ6UwzC40wxUgcgxE+cACocH0ktrcDPIgE8fGCJ3g0ou7Ha4924F7KvcY5miV6xxmyiJTMGEye4ZjiLhrCqDBtiGcahWPeO7NJjUeaBFBzihlFsbdIOlVu8ZtkwNO0oBiBHHTXN66iw3TS5bOVEzDtQup1JmYUSYApTYs2zmD3NzkKFtqYEAwkyFEs2kbyTxrrH3GVM1troYMhDZYAhxvMD3eFburqg9fkN/1kvXGDG2zPlgmN4BkGIHMD1VlL8lxbkw7DJBzsikNm3LFxpAEamJ5CspuwP2Ui28R4Ag+IOh9lD4pYBFS3NCd2hPvo/FITgFME/OWHCNLCemamgvQgprhl+bN4sPf/AApeMK32TTKxZPUlSDOYGJG6fZVEibIMIgOhbLGupn0ACpr2IykMGUkHhI1111qBNnvO4ell/Gu7uAYxqnpdfxoUzNIhs31JOceaDGviaO2L9MvpoW3sw8Xt/rg+6meDtIjBswJH534D30admOdo25vXIInOdDTbpXhkjDszQzYRDl3kkXboHmGgHrpVicKLlxmFxRmYnuuTqPBavidGreMsYZzdxChbPVlbWGBBK3LhJ6y8yjXNEAHdvoNqO2BRb0LPyi7LVcQ7AQq5+Zj5xejceWUT4DfVWtWrZDOerthQItlrjvcaBoOQJBltAsgV6xtjovYxl83XtYkltIa/YsoRnZxIQXH33G5UPszodhLltXXCWsrjMOuvYq+0a71zW14VP1o1sb0pM8pu31jXsjU9lF10Md4zyG/iTT7pfg5xpVj2jatZiqlu3lCmEWCdQTGm/dXomD2BaRb5FrDrke8AUwliQFX6rXRcIHhR11CMPaPWXSM2F060oCC1vTyeXzSTPEnjSPniMuFnlWG6FYgsYw+JdQoIZcO1tSTvBe7AECI5k082p0Ru3LOEQBFa3ZZWFzEWVKTfdwCqszE5Su4HfV7Z8PmAKqzspYZlNwnKAW8owbVZEiZ141rG7cSxZdws5EL5FKpO7KsHUFyYHZO7hpKf2L0h/R8spewegNy1cS4zrKXEeES+8hHDxma0qzofrUXZ/JTaeS9y8xJJOUW7U5jMHM1yQJ0IA051bDty2B2mAGUGSRpn0AcaFTmgDTXnM0mXpSbabnLneWJZQwIBGaAFOhMRprPAlfVm9IZcUSXFdBsNBZ0LHyK9q9dYZVKW4ITqx3Ry31Ps3Y+HDB+qtZirqWNtSSRf6uJuBj3IHCR56q/SPp0Vt21QaPqYYyoDSFYli0wFPx4BN/rs6tmAzKBEtJBzXOsnKe6TlYlZI4bhrve1lmqCPT321ZthVLqobcobLpuB6uQIJgZogEjnXnO08l+7ibnWplUuUAtlpCvlyluyqxMzrI151VNqY9r98ADRQFVRJMSSIUcZMaCmmA6C427/AFDW1I33SLXjorwx9C06h1yByWhp0XuD5ZZGYnt2zB4TdWeJHHhzNVVsUqAGMxTTtDSNZPt09FX3AdDDg71u+b2dmu2lyhIA7QYnMXJbVRwEyd26mAwezcI8JbW7dzQIBxL5idNSerQ+lYp21RNW2yrdCbFxr4cowtv2FbKQhYgjKHOhMHhwo7Dfk9azb67E30BVeyqQQzqshDdeA2oAhATVmuY27cu2C6G2pvrkVnLvI7BOihFE/V1M+Gp5+SBUdnLtcZHBe5DXMrDMFYn6OAp0AAgjiDIcsIZRywt7hKFLai2p1JEBnuOss5XkTOpMtpoBvr1m+UJ0ViWYnMgOrHWGABA0p1icVktr9oomXX+zWSRwhifZVaxWLVCM068AOHEzuqEnJypFoJKNsPw15M10urAO4YZGOg6tVIP6SmhNtWbfUXGW6SQAcr7z2l3Ex/IodJ61iWkBRoTuDToBw7pPpqZ0BEaQeBpvUaZuiYbd2K4OkEeFZQdu447jkeY1um9b6B6X2UPE2gHcDUB3HozmKw3j1QTTKHZtwmSijfygDTnrUuXM7k8Wf2sfjXSYcFSPEn2CumjnWrAgByrrKOXspjsjY/X3RbDZZEyVzewEe+rdc/JOR/vS/wDjn/3UdbFsoMDkPVXa1eF/JaT/ALyv/YP/ALamtfkkY/70v/jn/wB1DBrKLmroNXoafkcJ/wB7H/jn/wBtaxH5IchHzqZ1+hgerrKHaIbKFh21r1fognzKz5n/AMRv59FB4D8k1qe3dZ9N2XKpJ1B7LZtBI72p18Ksd7oSblq3Zs3+oFtkZWW0CwKTlglueaZmZ8K5uSp4TLwfXJrr8szuGU6CdIkzHmPmoYXosrp3UP5oHZJAHoA9Faw/5PzYZWbF3bmRERQURcqoVICEar3FkjfxmsudFCDPXvmKlJFu1AJYPnClTrIiN3hpU/S+yna9IDv7Uypi+YN8kb+8ezBiCSCFjhE+NCYjbDNaC5wUV7QzJGqrEMrSCGVlIJ4kE6cO36CgTOLxTZjLAtbhjESw6vXT3DlXG1ej1qWDvfI0kLctIvZ7vZFk7vGaouNITsyubY2+1u1nDmbhyoVIyjKTxKg8BJAlgQM2hzV7Bbevs+Q3WytIMZYOYcVMAjU6HTwp9jdnYMAK9rEsF3D5VbUepcPQRTZ67sJe9ONPwtCnUUgPtYWelU9YC3ey6l0VQO7EatGskTJOsneU9jDY3EsRZS7cSdGVYSBum6YXid5q8dCL2FuLcNrBW7Rt5IZj1rnNmmXuLI7o3Rvq227zXHC5onjvj2/GlclHFAps80X8l2JukNeu2rIAAiTdf1J2P2qfbM/Jnhl75fENxnMqATxS2QY87Gudt9NGTEHD2rYDgwblxi4+tqtsZQN3EtXd3CXbtm616+7i2JyxlQscpHk17MAPEQTpvrXI1JZYfsfbNi0iqgtpcYsvV4ayzOxDMqg5JMkAHtvx5VLjNoYk23a3ZW1G7ryWciCcwtWjlUDSSWbfu4130fwKi5iEQBepup2ioZypy9kMR2YKkzB3xGmsuHxRayijSbj2mMKScjGTqsQ2UgrEa0H5MtiPamDxFq5hzevM8vJUEC2pzqUZUUBZIzDcTodSKe4fAWw5NoIttSwYBc8urySzkkMYkZTujzilnS3ChLtuN2bXTeQltpnmc3sprduscQ4Yzbty2QqNTF0sZ4EnJw3L4k0G7iv2ZL3C/E6dXIOYYsSdQDB7ygsZBJkE/nDWK3tHbChXCgda4PYLqphgQD2yCoMse1qZ0A30FjQbK4c5iytezZTpGVVJ14k6a8NYGsBrtPAC3duTDHrH7REMeZZt5YmNdN26nSuKZrpsqZ2mly6EQO7FVUTlUB1QKQJJzKCrQdJ9Nc4vBvms5rbAG5AJWAZQsAJOvdn0UwweBQY6+4GqpbYboD3B22gACDB0j6xrXSECbciWLjtcYyvC8o13eFCUY3YU3oWwM7H81RwgkFuP8766K107VuK5rOiiJSRWqkuLWUTH/9k="/>
          <p:cNvSpPr>
            <a:spLocks noChangeAspect="1" noChangeArrowheads="1"/>
          </p:cNvSpPr>
          <p:nvPr/>
        </p:nvSpPr>
        <p:spPr bwMode="auto">
          <a:xfrm>
            <a:off x="215900" y="-795338"/>
            <a:ext cx="2343150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0432" r="8609" b="5437"/>
          <a:stretch/>
        </p:blipFill>
        <p:spPr>
          <a:xfrm>
            <a:off x="9499600" y="1848381"/>
            <a:ext cx="8559800" cy="2633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4711" y="1004888"/>
            <a:ext cx="4352978" cy="2464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2"/>
          <a:stretch/>
        </p:blipFill>
        <p:spPr>
          <a:xfrm>
            <a:off x="22588475" y="2857144"/>
            <a:ext cx="4470435" cy="2629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88653" y="1715539"/>
            <a:ext cx="8323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Create a Lightweight </a:t>
            </a: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F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açade of Glass and Metal </a:t>
            </a: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P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anels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Optimize Daylighting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Architectural Lighting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Possible Integration of Lateral </a:t>
            </a: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B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racing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9" y="1077113"/>
            <a:ext cx="4637475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r="6206"/>
          <a:stretch/>
        </p:blipFill>
        <p:spPr>
          <a:xfrm>
            <a:off x="13588965" y="2199382"/>
            <a:ext cx="4586094" cy="3373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881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0" y="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947890"/>
            <a:ext cx="146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Malgun Gothic" pitchFamily="34" charset="-127"/>
                <a:ea typeface="Malgun Gothic" pitchFamily="34" charset="-127"/>
              </a:rPr>
              <a:t>Nate Babyak	Alex Ho	Brian Sampson	Alex Schreffler</a:t>
            </a:r>
            <a:endParaRPr lang="en-US" sz="2400" b="1" dirty="0">
              <a:solidFill>
                <a:srgbClr val="FFC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20131"/>
            <a:ext cx="27432000" cy="36576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623" y="5958766"/>
            <a:ext cx="1911175" cy="8760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523622" y="5947611"/>
            <a:ext cx="1911175" cy="876047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916645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Façade Redesign Logic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87045" y="420131"/>
            <a:ext cx="1623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Introduction     BIM Goals/Coordination     Main Roof Redesign    </a:t>
            </a: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Façade Redesign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Community Rink Redesign     Conclusion</a:t>
            </a: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99296"/>
              </p:ext>
            </p:extLst>
          </p:nvPr>
        </p:nvGraphicFramePr>
        <p:xfrm>
          <a:off x="18482241" y="848513"/>
          <a:ext cx="8535085" cy="5083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6368"/>
                <a:gridCol w="2053090"/>
                <a:gridCol w="2661180"/>
                <a:gridCol w="1904447"/>
              </a:tblGrid>
              <a:tr h="12839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Façade </a:t>
                      </a:r>
                      <a:r>
                        <a:rPr lang="en-US" sz="1400" dirty="0" smtClean="0">
                          <a:effectLst/>
                        </a:rPr>
                        <a:t>Redesign Tasks and Tools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Discipline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Secondary Tasks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Programs to be Used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References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</a:tr>
              <a:tr h="51355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Structural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Design Panels (wind, earthquake, gravity, </a:t>
                      </a:r>
                      <a:r>
                        <a:rPr lang="en-US" sz="1400" dirty="0" err="1">
                          <a:effectLst/>
                        </a:rPr>
                        <a:t>etc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ETABS, MS Excel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ASCE 7-10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</a:tr>
              <a:tr h="2567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Lateral System Design/ Analysis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ETABS, RAM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ASCE 7-10, AISC Steel Manual 13th Ed.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</a:tr>
              <a:tr h="36632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Construction Management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Cost Analysis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Revit Architecture, MS Excel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RS Means, Vendor(s)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</a:tr>
              <a:tr h="2567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Schedule Analysis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MS Project, </a:t>
                      </a:r>
                      <a:r>
                        <a:rPr lang="en-US" sz="1400" dirty="0" err="1">
                          <a:effectLst/>
                        </a:rPr>
                        <a:t>Navisworks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RS Means, Vendor(s)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</a:tr>
              <a:tr h="372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Site Plan Analysis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AutoCad</a:t>
                      </a:r>
                      <a:r>
                        <a:rPr lang="en-US" sz="1400" dirty="0">
                          <a:effectLst/>
                        </a:rPr>
                        <a:t>, Adobe Acrobat, MS Excel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Construction Manager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</a:tr>
              <a:tr h="35060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Mechanical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Wall Composition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H.A.M. Toolbox/Trane Trace 700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</a:tr>
              <a:tr h="2567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Panel </a:t>
                      </a:r>
                      <a:r>
                        <a:rPr lang="en-US" sz="1400" dirty="0">
                          <a:effectLst/>
                        </a:rPr>
                        <a:t>To Glass Ratio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Trane Trace 700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</a:tr>
              <a:tr h="128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Shading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Trane Trace 700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</a:tr>
              <a:tr h="49425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Lighting/Electrical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Daylighting Analysis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Revit Architecture, AGi32, 3DS Max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IES 2011 Lighting Handbook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</a:tr>
              <a:tr h="494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Shading Analysis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Revit Architecture, AGi32, 3DS Max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IES 2011 Lighting Handbook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</a:tr>
              <a:tr h="385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Architectural Lighting Analysis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AGi32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IES 2011 Lighting Handbook ASHRAE 90.1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</a:tr>
              <a:tr h="2567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Circuit/Panel Redesign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Revit MEP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NEC 2011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853" y="802071"/>
            <a:ext cx="5436733" cy="500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8653" y="1715539"/>
            <a:ext cx="8323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Create a Lightweight </a:t>
            </a: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F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açade of Glass and Metal </a:t>
            </a: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P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anels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Optimize Daylighting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Architectural Lighting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Possible Integration of Lateral </a:t>
            </a: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B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racing</a:t>
            </a:r>
          </a:p>
        </p:txBody>
      </p:sp>
    </p:spTree>
    <p:extLst>
      <p:ext uri="{BB962C8B-B14F-4D97-AF65-F5344CB8AC3E}">
        <p14:creationId xmlns:p14="http://schemas.microsoft.com/office/powerpoint/2010/main" val="3372937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0" y="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947890"/>
            <a:ext cx="146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Malgun Gothic" pitchFamily="34" charset="-127"/>
                <a:ea typeface="Malgun Gothic" pitchFamily="34" charset="-127"/>
              </a:rPr>
              <a:t>Nate Babyak	Alex Ho	Brian Sampson	Alex Schreffler</a:t>
            </a:r>
            <a:endParaRPr lang="en-US" sz="2400" b="1" dirty="0">
              <a:solidFill>
                <a:srgbClr val="FFC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20131"/>
            <a:ext cx="27432000" cy="36576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623" y="5958766"/>
            <a:ext cx="1911175" cy="8760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523622" y="5947611"/>
            <a:ext cx="1911175" cy="876047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916645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Community Rink Redesign Logic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87045" y="420131"/>
            <a:ext cx="1623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Introduction     BIM Goals/Coordination     Main Roof Redesign     Façade Redesign     </a:t>
            </a: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Community Rink Redesign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Conclusion</a:t>
            </a: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605" y="1305200"/>
            <a:ext cx="5812790" cy="36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488653" y="1715539"/>
            <a:ext cx="8323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Move Mechanical Units to Increase Fan Efficiency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Flexible Roof Design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Coordinate Daylighting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Coordinate Mechanical Shafts with Structure</a:t>
            </a:r>
          </a:p>
        </p:txBody>
      </p:sp>
      <p:pic>
        <p:nvPicPr>
          <p:cNvPr id="15" name="Picture 14" descr="Y:\Lights Out\Mechanical\Images\Mechanical Room Layout Redesign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566" y="1305200"/>
            <a:ext cx="5934710" cy="37522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ight Arrow 3"/>
          <p:cNvSpPr/>
          <p:nvPr/>
        </p:nvSpPr>
        <p:spPr>
          <a:xfrm>
            <a:off x="16738600" y="2800307"/>
            <a:ext cx="2787966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1212175" y="1488702"/>
            <a:ext cx="9525" cy="34994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325350" y="1431558"/>
            <a:ext cx="9525" cy="34994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11" y="1356908"/>
            <a:ext cx="5943600" cy="3700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0" y="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947890"/>
            <a:ext cx="146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Malgun Gothic" pitchFamily="34" charset="-127"/>
                <a:ea typeface="Malgun Gothic" pitchFamily="34" charset="-127"/>
              </a:rPr>
              <a:t>Nate Babyak	Alex Ho	Brian Sampson	Alex Schreffler</a:t>
            </a:r>
            <a:endParaRPr lang="en-US" sz="2400" b="1" dirty="0">
              <a:solidFill>
                <a:srgbClr val="FFC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20131"/>
            <a:ext cx="27432000" cy="36576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623" y="5958766"/>
            <a:ext cx="1911175" cy="8760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523622" y="5947611"/>
            <a:ext cx="1911175" cy="876047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916645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Community Rink Redesign Logic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87045" y="420131"/>
            <a:ext cx="1623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Introduction     BIM Goals/Coordination     Main Roof Redesign     Façade Redesign     </a:t>
            </a: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Community Rink Redesign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Conclusion</a:t>
            </a: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1224237"/>
            <a:ext cx="5943600" cy="38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867" y="1388067"/>
            <a:ext cx="5943600" cy="368109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ight Arrow 13"/>
          <p:cNvSpPr/>
          <p:nvPr/>
        </p:nvSpPr>
        <p:spPr>
          <a:xfrm>
            <a:off x="16738600" y="2800307"/>
            <a:ext cx="2787966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8653" y="1715539"/>
            <a:ext cx="8323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Move Mechanical Units to Increase Fan Efficiency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Flexible Roof Design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Coordinate Daylighting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Coordinate Mechanical Shafts with Structure</a:t>
            </a:r>
          </a:p>
        </p:txBody>
      </p:sp>
    </p:spTree>
    <p:extLst>
      <p:ext uri="{BB962C8B-B14F-4D97-AF65-F5344CB8AC3E}">
        <p14:creationId xmlns:p14="http://schemas.microsoft.com/office/powerpoint/2010/main" val="2151690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0" y="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947890"/>
            <a:ext cx="146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Malgun Gothic" pitchFamily="34" charset="-127"/>
                <a:ea typeface="Malgun Gothic" pitchFamily="34" charset="-127"/>
              </a:rPr>
              <a:t>Nate Babyak	Alex Ho	Brian Sampson	Alex Schreffler</a:t>
            </a:r>
            <a:endParaRPr lang="en-US" sz="2400" b="1" dirty="0">
              <a:solidFill>
                <a:srgbClr val="FFC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20131"/>
            <a:ext cx="27432000" cy="36576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623" y="5958766"/>
            <a:ext cx="1911175" cy="8760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523622" y="5947611"/>
            <a:ext cx="1911175" cy="876047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916645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Community Rink Redesign Logic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87045" y="420131"/>
            <a:ext cx="1623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Introduction     BIM Goals/Coordination     Main Roof Redesign     Façade Redesign     </a:t>
            </a: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Community Rink Redesign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Conclusion</a:t>
            </a: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196" y="1124457"/>
            <a:ext cx="6270625" cy="4044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516" y="1488702"/>
            <a:ext cx="6998967" cy="3482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488653" y="1715539"/>
            <a:ext cx="8323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Move Mechanical Units to Increase Fan Efficiency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Flexible Roof Design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Coordinate Daylighting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Coordinate Mechanical Shafts with Structure</a:t>
            </a:r>
          </a:p>
        </p:txBody>
      </p:sp>
    </p:spTree>
    <p:extLst>
      <p:ext uri="{BB962C8B-B14F-4D97-AF65-F5344CB8AC3E}">
        <p14:creationId xmlns:p14="http://schemas.microsoft.com/office/powerpoint/2010/main" val="3807881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0" y="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947890"/>
            <a:ext cx="146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Malgun Gothic" pitchFamily="34" charset="-127"/>
                <a:ea typeface="Malgun Gothic" pitchFamily="34" charset="-127"/>
              </a:rPr>
              <a:t>Nate Babyak	Alex Ho	Brian Sampson	Alex Schreffler</a:t>
            </a:r>
            <a:endParaRPr lang="en-US" sz="2400" b="1" dirty="0">
              <a:solidFill>
                <a:srgbClr val="FFC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20131"/>
            <a:ext cx="27432000" cy="36576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623" y="5958766"/>
            <a:ext cx="1911175" cy="8760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523622" y="5947611"/>
            <a:ext cx="1911175" cy="876047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916645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Community Rink Redesign Logic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87045" y="420131"/>
            <a:ext cx="1623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Introduction     BIM Goals/Coordination     Main Roof Redesign     Façade Redesign     </a:t>
            </a: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Community Rink Redesign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Conclusion</a:t>
            </a: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94248"/>
              </p:ext>
            </p:extLst>
          </p:nvPr>
        </p:nvGraphicFramePr>
        <p:xfrm>
          <a:off x="18288001" y="779116"/>
          <a:ext cx="9048306" cy="5194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051"/>
                <a:gridCol w="2581155"/>
                <a:gridCol w="2492550"/>
                <a:gridCol w="2492550"/>
              </a:tblGrid>
              <a:tr h="12854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Community Rink Redesign Tasks and Tools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Discipline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Secondary Tasks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Programs to be Used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References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</a:tr>
              <a:tr h="38562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Structural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Design/Analyze Lobby Roof for Mechanical Units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SAP, Revit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ASCE 7-10, ASCE 19-96, AISC Steel Manual 13 Ed.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</a:tr>
              <a:tr h="385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Design/Analyze Community Rink Roof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RAM, Revit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ASCE 7-10, AISC Steel Manual 13 Ed.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</a:tr>
              <a:tr h="489016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Construction Management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Cost Analysis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Revit Architecture, Revit Structure, MS Excel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RS Means, Vendor(s)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</a:tr>
              <a:tr h="2445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Schedule Analysis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Microsoft Project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RS Means, Vendor(s)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</a:tr>
              <a:tr h="3667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Site Plan Analysis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AutoCad</a:t>
                      </a:r>
                      <a:r>
                        <a:rPr lang="en-US" sz="1400" dirty="0">
                          <a:effectLst/>
                        </a:rPr>
                        <a:t>, Adobe Acrobat, MS Excel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Construction Manager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</a:tr>
              <a:tr h="257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MEP Coordination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Navisworks</a:t>
                      </a:r>
                      <a:r>
                        <a:rPr lang="en-US" sz="1400" dirty="0">
                          <a:effectLst/>
                        </a:rPr>
                        <a:t>, MS Project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</a:tr>
              <a:tr h="12854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Mechanical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Roof Analysis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Trane Trace 700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</a:tr>
              <a:tr h="3667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Façade Analysis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H.A.M. Toolbox/Trane Trace 700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</a:tr>
              <a:tr h="128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Ductwork Layout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Revit MEP 2012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</a:tr>
              <a:tr h="38562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Lighting/Electrical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Community Rink Lighting Analysis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AGi32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NCAA Recommendations ASHRAE 90.1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</a:tr>
              <a:tr h="494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Daylighting Analysis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Revit Architecture, AGi32, 3DS Max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IES 2011 Lighting Handbook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</a:tr>
              <a:tr h="257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Solar Thermal Gain Analysis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Trane Trace 700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Coordinate with Mechanical Member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</a:tr>
              <a:tr h="257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Circuit/Panel Redesign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Revit MEP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NEC 2011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16" marR="41916" marT="0" marB="0" anchor="ctr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303" y="917202"/>
            <a:ext cx="3455394" cy="463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88653" y="1715539"/>
            <a:ext cx="8323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Move Mechanical Units to Increase Fan Efficiency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Flexible Roof Design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Coordinate Daylighting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Coordinate Mechanical Shafts with Structure</a:t>
            </a:r>
          </a:p>
        </p:txBody>
      </p:sp>
    </p:spTree>
    <p:extLst>
      <p:ext uri="{BB962C8B-B14F-4D97-AF65-F5344CB8AC3E}">
        <p14:creationId xmlns:p14="http://schemas.microsoft.com/office/powerpoint/2010/main" val="278809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0" y="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947890"/>
            <a:ext cx="146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Malgun Gothic" pitchFamily="34" charset="-127"/>
                <a:ea typeface="Malgun Gothic" pitchFamily="34" charset="-127"/>
              </a:rPr>
              <a:t>Nate Babyak	Alex Ho	Brian Sampson	Alex Schreffler</a:t>
            </a:r>
            <a:endParaRPr lang="en-US" sz="2400" b="1" dirty="0">
              <a:solidFill>
                <a:srgbClr val="FFC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20131"/>
            <a:ext cx="27432000" cy="36576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9977518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Conclusion 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623" y="5958766"/>
            <a:ext cx="1911175" cy="8760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523622" y="5947611"/>
            <a:ext cx="1911175" cy="8760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187045" y="420131"/>
            <a:ext cx="1623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Introduction     BIM Goals/Coordination     Main Roof Redesign     Façade Redesign     Community Rink Redesign     </a:t>
            </a: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Conclusion</a:t>
            </a:r>
            <a:endParaRPr lang="en-US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64416" y="1598582"/>
            <a:ext cx="83235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>
              <a:buNone/>
            </a:pPr>
            <a:r>
              <a:rPr lang="en-US" sz="2400" b="1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Main Roof Redesign</a:t>
            </a:r>
          </a:p>
          <a:p>
            <a:pPr marL="448056" lvl="1" indent="0">
              <a:buNone/>
            </a:pP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Create an iconic symbol for Penn State hockey with increased 	structural efficiency</a:t>
            </a:r>
          </a:p>
          <a:p>
            <a:pPr marL="448056" lvl="1" indent="0">
              <a:buNone/>
            </a:pPr>
            <a:endParaRPr lang="en-US" sz="2400" b="1" dirty="0" smtClean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400" b="1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Façade Redesign</a:t>
            </a:r>
          </a:p>
          <a:p>
            <a:pPr marL="448056" lvl="1" indent="0">
              <a:buNone/>
            </a:pPr>
            <a:r>
              <a:rPr lang="en-US" sz="2400" b="1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Create an energy efficient lightweight facade</a:t>
            </a:r>
            <a:endParaRPr lang="en-US" sz="2400" b="1" dirty="0" smtClean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endParaRPr lang="en-US" sz="2400" b="1" dirty="0" smtClean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400" b="1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Community Rink Redesign</a:t>
            </a:r>
          </a:p>
          <a:p>
            <a:pPr marL="448056" lvl="1" indent="0">
              <a:buNone/>
            </a:pPr>
            <a:r>
              <a:rPr lang="en-US" sz="2400" b="1" dirty="0">
                <a:latin typeface="Arial" pitchFamily="34" charset="0"/>
                <a:ea typeface="Malgun Gothic" pitchFamily="34" charset="-127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Create a more efficient mechanical system while incorporating 	daylighting strategies</a:t>
            </a:r>
            <a:endParaRPr lang="en-US" sz="2400" b="1" dirty="0" smtClean="0">
              <a:latin typeface="Arial" pitchFamily="34" charset="0"/>
              <a:ea typeface="Malgun Gothic" pitchFamily="34" charset="-127"/>
              <a:cs typeface="Arial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916645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Group Milestones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653" y="1710486"/>
            <a:ext cx="8323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>
              <a:buNone/>
            </a:pPr>
            <a:r>
              <a:rPr lang="en-US" sz="2400" b="1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Milestone 1: January 27, 2011</a:t>
            </a:r>
          </a:p>
          <a:p>
            <a:pPr marL="448056" lvl="1" indent="0">
              <a:buNone/>
            </a:pPr>
            <a:r>
              <a:rPr lang="en-US" sz="2400" b="1" dirty="0">
                <a:latin typeface="Arial" pitchFamily="34" charset="0"/>
                <a:ea typeface="Malgun Gothic" pitchFamily="34" charset="-127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Main Roof Redesign Complete</a:t>
            </a:r>
            <a:endParaRPr lang="en-US" sz="2400" b="1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400" b="1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Milestone 2: February 13, 2011</a:t>
            </a:r>
          </a:p>
          <a:p>
            <a:pPr marL="448056" lvl="1" indent="0">
              <a:buNone/>
            </a:pPr>
            <a:r>
              <a:rPr lang="en-US" sz="2400" b="1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Lobby Design Complete</a:t>
            </a:r>
            <a:endParaRPr lang="en-US" sz="2400" b="1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400" b="1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Milestone 3: March 2, 2011</a:t>
            </a:r>
          </a:p>
          <a:p>
            <a:pPr marL="448056" lvl="1" indent="0">
              <a:buNone/>
            </a:pPr>
            <a:r>
              <a:rPr lang="en-US" sz="2400" b="1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Façade Design Complete</a:t>
            </a:r>
            <a:endParaRPr lang="en-US" sz="2400" b="1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400" b="1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Milestone 4: March 26, 2011</a:t>
            </a:r>
          </a:p>
          <a:p>
            <a:pPr marL="448056" lvl="1" indent="0">
              <a:buNone/>
            </a:pPr>
            <a:r>
              <a:rPr lang="en-US" sz="2400" b="1" dirty="0">
                <a:latin typeface="Arial" pitchFamily="34" charset="0"/>
                <a:ea typeface="Malgun Gothic" pitchFamily="34" charset="-127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Community Rink Design Complete</a:t>
            </a:r>
            <a:endParaRPr lang="en-US" sz="2400" b="1" dirty="0" smtClean="0">
              <a:latin typeface="Arial" pitchFamily="34" charset="0"/>
              <a:ea typeface="Malgun Gothic" pitchFamily="34" charset="-127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53" y="1114788"/>
            <a:ext cx="5544183" cy="4114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500" y="1241474"/>
            <a:ext cx="7135812" cy="3985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0" y="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947890"/>
            <a:ext cx="146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Malgun Gothic" pitchFamily="34" charset="-127"/>
                <a:ea typeface="Malgun Gothic" pitchFamily="34" charset="-127"/>
              </a:rPr>
              <a:t>Nate Babyak	Alex Ho	Brian Sampson	Alex Schreffler</a:t>
            </a:r>
            <a:endParaRPr lang="en-US" sz="2400" b="1" dirty="0">
              <a:solidFill>
                <a:srgbClr val="FFC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20131"/>
            <a:ext cx="27432000" cy="36576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187045" y="420131"/>
            <a:ext cx="1623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Introduction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BIM Goals/Coordination     Main Roof Redesign     Façade Redesign     Community Rink Redesign     Conclusion</a:t>
            </a: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9977518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Agenda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623" y="5958766"/>
            <a:ext cx="1911175" cy="8760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523622" y="5947611"/>
            <a:ext cx="1911175" cy="87604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1363723" y="1460037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>
              <a:buNone/>
            </a:pPr>
            <a:r>
              <a:rPr lang="en-US" sz="2400" b="1" dirty="0" smtClean="0"/>
              <a:t>BIM Goals/ Coordination</a:t>
            </a:r>
          </a:p>
          <a:p>
            <a:pPr marL="448056" lvl="1" indent="0">
              <a:buNone/>
            </a:pPr>
            <a:endParaRPr lang="en-US" sz="2400" b="1" dirty="0" smtClean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400" b="1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Main Roof Redesign</a:t>
            </a:r>
          </a:p>
          <a:p>
            <a:pPr marL="448056" lvl="1" indent="0">
              <a:buNone/>
            </a:pPr>
            <a:endParaRPr lang="en-US" sz="2400" b="1" dirty="0" smtClean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400" b="1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Façade Redesign</a:t>
            </a:r>
          </a:p>
          <a:p>
            <a:pPr marL="448056" lvl="1" indent="0">
              <a:buNone/>
            </a:pPr>
            <a:endParaRPr lang="en-US" sz="2400" b="1" dirty="0" smtClean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400" b="1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Community Rink Redesign</a:t>
            </a:r>
          </a:p>
          <a:p>
            <a:pPr marL="448056" lvl="1" indent="0">
              <a:buNone/>
            </a:pPr>
            <a:endParaRPr lang="en-US" sz="2400" b="1" dirty="0" smtClean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400" b="1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Conclusion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686" y="1087428"/>
            <a:ext cx="7822514" cy="3914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10" y="1087428"/>
            <a:ext cx="7711817" cy="4308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0" y="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947890"/>
            <a:ext cx="146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Malgun Gothic" pitchFamily="34" charset="-127"/>
                <a:ea typeface="Malgun Gothic" pitchFamily="34" charset="-127"/>
              </a:rPr>
              <a:t>Nate Babyak	Alex Ho	Brian Sampson	Alex Schreffler</a:t>
            </a:r>
            <a:endParaRPr lang="en-US" sz="2400" b="1" dirty="0">
              <a:solidFill>
                <a:srgbClr val="FFC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20131"/>
            <a:ext cx="27432000" cy="36576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9977518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Proposal</a:t>
            </a:r>
            <a:r>
              <a:rPr kumimoji="0" lang="en-US" sz="3000" b="1" i="0" u="none" strike="noStrike" kern="1200" cap="all" spc="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Focuses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623" y="5958766"/>
            <a:ext cx="1911175" cy="8760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523622" y="5947611"/>
            <a:ext cx="1911175" cy="876047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19108416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Coordination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916645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BIM Goals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72246" y="1586346"/>
          <a:ext cx="7551320" cy="38404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45209"/>
                <a:gridCol w="3145390"/>
                <a:gridCol w="2660721"/>
              </a:tblGrid>
              <a:tr h="1604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Priority (1-3)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Goal Description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Potential BIM Uses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58" marR="60158" marT="0" marB="0"/>
                </a:tc>
              </a:tr>
              <a:tr h="1604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1-Most Important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Value Added Objectives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58" marR="60158" marT="0" marB="0"/>
                </a:tc>
              </a:tr>
              <a:tr h="3208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Recognize design conflicts before they reach construction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3D Coordination, Design Review, Design Authoring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58" marR="60158" marT="0" marB="0"/>
                </a:tc>
              </a:tr>
              <a:tr h="9625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Create an energy efficient arena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Energy Analysis, Lighting Analysis, Building System  Analysis, Site Analysis, Design Authoring, Sustainability LEED Evaluation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58" marR="60158" marT="0" marB="0"/>
                </a:tc>
              </a:tr>
              <a:tr h="4812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Design with constructability in mind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3D Coordination, 4D Modeling, Cost Estimation, Design Authoring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58" marR="60158" marT="0" marB="0"/>
                </a:tc>
              </a:tr>
              <a:tr h="9625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Optimize building performance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58" marR="6015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Building Systems Analysis, Cost Estimation, Structural Analysis, Energy Analysis, Mechanical Analysis, Design Authoring, 3D Coordination, Construction Systems Design</a:t>
                      </a:r>
                      <a:endParaRPr lang="en-US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58" marR="60158" marT="0" marB="0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964416" y="1598582"/>
            <a:ext cx="83235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>
              <a:buNone/>
            </a:pPr>
            <a:r>
              <a:rPr lang="en-US" sz="2400" b="1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Main Roof Redesign</a:t>
            </a:r>
          </a:p>
          <a:p>
            <a:pPr marL="448056" lvl="1" indent="0">
              <a:buNone/>
            </a:pP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Create an iconic symbol for Penn State hockey with increased 	structural efficiency</a:t>
            </a:r>
          </a:p>
          <a:p>
            <a:pPr marL="448056" lvl="1" indent="0">
              <a:buNone/>
            </a:pPr>
            <a:endParaRPr lang="en-US" sz="2400" b="1" dirty="0" smtClean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400" b="1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Façade Redesign</a:t>
            </a:r>
          </a:p>
          <a:p>
            <a:pPr marL="448056" lvl="1" indent="0">
              <a:buNone/>
            </a:pPr>
            <a:r>
              <a:rPr lang="en-US" sz="2400" b="1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Create an energy efficient lightweight facade</a:t>
            </a:r>
            <a:endParaRPr lang="en-US" sz="2400" b="1" dirty="0" smtClean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endParaRPr lang="en-US" sz="2400" b="1" dirty="0" smtClean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400" b="1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Community Rink Redesign</a:t>
            </a:r>
          </a:p>
          <a:p>
            <a:pPr marL="448056" lvl="1" indent="0">
              <a:buNone/>
            </a:pPr>
            <a:r>
              <a:rPr lang="en-US" sz="2400" b="1" dirty="0">
                <a:latin typeface="Arial" pitchFamily="34" charset="0"/>
                <a:ea typeface="Malgun Gothic" pitchFamily="34" charset="-127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Create a more efficient mechanical system while incorporating 	daylighting strategies</a:t>
            </a:r>
            <a:endParaRPr lang="en-US" sz="2400" b="1" dirty="0" smtClean="0">
              <a:latin typeface="Arial" pitchFamily="34" charset="0"/>
              <a:ea typeface="Malgun Gothic" pitchFamily="34" charset="-127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87045" y="420131"/>
            <a:ext cx="1623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Introduction     </a:t>
            </a: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BIM Goals/Coordination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Main Roof Redesign     Façade Redesign     Community Rink Redesign     Conclusion</a:t>
            </a: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" name="Picture 11" descr="Y:\Lights Out\Images\Program Logos\Tr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311" y="3122609"/>
            <a:ext cx="508273" cy="5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359" y="2975211"/>
            <a:ext cx="905694" cy="87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934" y="4151962"/>
            <a:ext cx="702011" cy="70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504" y="1988806"/>
            <a:ext cx="660401" cy="64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20443858" y="1865303"/>
            <a:ext cx="1783076" cy="520128"/>
            <a:chOff x="20668953" y="2115517"/>
            <a:chExt cx="1783076" cy="520128"/>
          </a:xfrm>
        </p:grpSpPr>
        <p:pic>
          <p:nvPicPr>
            <p:cNvPr id="20" name="Picture 4" descr="Y:\Lights Out\Images\Program Logos\Autocad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8953" y="2128708"/>
              <a:ext cx="510921" cy="493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6"/>
            <p:cNvGrpSpPr/>
            <p:nvPr/>
          </p:nvGrpSpPr>
          <p:grpSpPr>
            <a:xfrm>
              <a:off x="21329177" y="2115517"/>
              <a:ext cx="1122852" cy="520128"/>
              <a:chOff x="20775245" y="2127909"/>
              <a:chExt cx="1122852" cy="520128"/>
            </a:xfrm>
          </p:grpSpPr>
          <p:pic>
            <p:nvPicPr>
              <p:cNvPr id="38" name="Picture 17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83501" y="2127909"/>
                <a:ext cx="514596" cy="514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6" descr="Y:\Lights Out\Images\Program Logos\Excel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75245" y="2136127"/>
                <a:ext cx="511910" cy="5119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0" name="TextBox 39"/>
          <p:cNvSpPr txBox="1"/>
          <p:nvPr/>
        </p:nvSpPr>
        <p:spPr>
          <a:xfrm>
            <a:off x="21953688" y="1456948"/>
            <a:ext cx="128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652859" y="5740774"/>
            <a:ext cx="128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 algn="ctr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L/E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17570525" y="3424843"/>
            <a:ext cx="1987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 algn="ctr">
              <a:buNone/>
            </a:pPr>
            <a:r>
              <a:rPr lang="en-US" sz="2400" dirty="0" smtClean="0">
                <a:solidFill>
                  <a:srgbClr val="3E6EDA"/>
                </a:solidFill>
              </a:rPr>
              <a:t>Structural</a:t>
            </a:r>
          </a:p>
        </p:txBody>
      </p:sp>
      <p:sp>
        <p:nvSpPr>
          <p:cNvPr id="45" name="TextBox 44"/>
          <p:cNvSpPr txBox="1"/>
          <p:nvPr/>
        </p:nvSpPr>
        <p:spPr>
          <a:xfrm rot="16200000">
            <a:off x="25724709" y="3294377"/>
            <a:ext cx="2930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 algn="ctr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Mechanical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050689" y="2535713"/>
            <a:ext cx="897284" cy="1740970"/>
            <a:chOff x="25657268" y="2546346"/>
            <a:chExt cx="897284" cy="1740970"/>
          </a:xfrm>
        </p:grpSpPr>
        <p:pic>
          <p:nvPicPr>
            <p:cNvPr id="21" name="Picture 5" descr="Y:\Lights Out\Images\Program Logos\EES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3498" y="3525891"/>
              <a:ext cx="504825" cy="49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Y:\Lights Out\Images\Program Logos\H.A.M. Toolbox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4449" y="2812179"/>
              <a:ext cx="542925" cy="542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25657268" y="2546346"/>
              <a:ext cx="897284" cy="174097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ight Arrow 7"/>
          <p:cNvSpPr/>
          <p:nvPr/>
        </p:nvSpPr>
        <p:spPr>
          <a:xfrm rot="10800000">
            <a:off x="25509929" y="3204776"/>
            <a:ext cx="540118" cy="369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ight Arrow 48"/>
          <p:cNvSpPr/>
          <p:nvPr/>
        </p:nvSpPr>
        <p:spPr>
          <a:xfrm rot="8478503">
            <a:off x="24381259" y="3713593"/>
            <a:ext cx="540118" cy="369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505385" y="4990218"/>
            <a:ext cx="2181319" cy="801450"/>
            <a:chOff x="21606200" y="4816552"/>
            <a:chExt cx="2181319" cy="801450"/>
          </a:xfrm>
        </p:grpSpPr>
        <p:pic>
          <p:nvPicPr>
            <p:cNvPr id="14" name="Picture 2" descr="Y:\Lights Out\Images\Program Logos\3ds max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3270" y="4939704"/>
              <a:ext cx="519897" cy="51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Y:\Lights Out\Images\Program Logos\Agi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7633" y="5057853"/>
              <a:ext cx="800100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21606200" y="4816552"/>
              <a:ext cx="2181319" cy="801450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Right Arrow 49"/>
          <p:cNvSpPr/>
          <p:nvPr/>
        </p:nvSpPr>
        <p:spPr>
          <a:xfrm rot="19216984">
            <a:off x="23411896" y="4740272"/>
            <a:ext cx="540118" cy="369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18959554" y="2512156"/>
            <a:ext cx="2448637" cy="2980054"/>
            <a:chOff x="19129682" y="2512156"/>
            <a:chExt cx="2448637" cy="2980054"/>
          </a:xfrm>
        </p:grpSpPr>
        <p:pic>
          <p:nvPicPr>
            <p:cNvPr id="27" name="Picture 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6344" y="3111498"/>
              <a:ext cx="561975" cy="56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9" descr="Y:\Lights Out\Images\Program Logos\Sketchup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8825" y="4925961"/>
              <a:ext cx="495727" cy="56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ight Arrow 52"/>
            <p:cNvSpPr/>
            <p:nvPr/>
          </p:nvSpPr>
          <p:spPr>
            <a:xfrm>
              <a:off x="20464123" y="3194765"/>
              <a:ext cx="540118" cy="3699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ight Arrow 53"/>
            <p:cNvSpPr/>
            <p:nvPr/>
          </p:nvSpPr>
          <p:spPr>
            <a:xfrm rot="16200000">
              <a:off x="19491218" y="4404293"/>
              <a:ext cx="540118" cy="3699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9129682" y="2512156"/>
              <a:ext cx="1302542" cy="1796426"/>
              <a:chOff x="19129682" y="2512156"/>
              <a:chExt cx="1302542" cy="179642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9231692" y="2626368"/>
                <a:ext cx="1149350" cy="1559660"/>
                <a:chOff x="19466720" y="2957329"/>
                <a:chExt cx="1149350" cy="1559660"/>
              </a:xfrm>
            </p:grpSpPr>
            <p:pic>
              <p:nvPicPr>
                <p:cNvPr id="30" name="Picture 16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01720" y="3993114"/>
                  <a:ext cx="514350" cy="514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6" descr="Y:\Lights Out\Images\Program Logos\Excel.JP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90202" y="2957329"/>
                  <a:ext cx="511910" cy="5119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8" descr="Y:\Lights Out\Images\Program Logos\SAP.JPG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476245" y="3574738"/>
                  <a:ext cx="1139825" cy="271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19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466720" y="3993114"/>
                  <a:ext cx="495300" cy="523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56" name="Rounded Rectangle 55"/>
              <p:cNvSpPr/>
              <p:nvPr/>
            </p:nvSpPr>
            <p:spPr>
              <a:xfrm>
                <a:off x="19129682" y="2512156"/>
                <a:ext cx="1302542" cy="1796426"/>
              </a:xfrm>
              <a:prstGeom prst="roundRect">
                <a:avLst/>
              </a:prstGeom>
              <a:noFill/>
              <a:ln w="19050">
                <a:solidFill>
                  <a:srgbClr val="3E6E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0" name="Left-Right Arrow 59"/>
          <p:cNvSpPr/>
          <p:nvPr/>
        </p:nvSpPr>
        <p:spPr>
          <a:xfrm rot="1785447">
            <a:off x="23038428" y="3999075"/>
            <a:ext cx="954026" cy="4300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21399194" y="3177482"/>
            <a:ext cx="697792" cy="4300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ight Arrow 60"/>
          <p:cNvSpPr/>
          <p:nvPr/>
        </p:nvSpPr>
        <p:spPr>
          <a:xfrm rot="19216984">
            <a:off x="22968344" y="2610132"/>
            <a:ext cx="540118" cy="369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ight Arrow 61"/>
          <p:cNvSpPr/>
          <p:nvPr/>
        </p:nvSpPr>
        <p:spPr>
          <a:xfrm rot="13890458">
            <a:off x="21673449" y="2561520"/>
            <a:ext cx="540118" cy="369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>
            <a:off x="20315262" y="1765002"/>
            <a:ext cx="2043712" cy="71754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 rot="555777">
            <a:off x="22449981" y="2011717"/>
            <a:ext cx="946409" cy="369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432" y="5240109"/>
            <a:ext cx="1158310" cy="445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0" y="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947890"/>
            <a:ext cx="146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Malgun Gothic" pitchFamily="34" charset="-127"/>
                <a:ea typeface="Malgun Gothic" pitchFamily="34" charset="-127"/>
              </a:rPr>
              <a:t>Nate Babyak	Alex Ho	Brian Sampson	Alex Schreffler</a:t>
            </a:r>
            <a:endParaRPr lang="en-US" sz="2400" b="1" dirty="0">
              <a:solidFill>
                <a:srgbClr val="FFC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20131"/>
            <a:ext cx="27432000" cy="36576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9977518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Project Schedule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623" y="5958766"/>
            <a:ext cx="1911175" cy="8760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523622" y="5947611"/>
            <a:ext cx="1911175" cy="8760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187045" y="420131"/>
            <a:ext cx="1623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Introduction     </a:t>
            </a: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BIM Goals/Coordination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Main Roof Redesign     Façade Redesign     Community Rink Redesign     Conclusion</a:t>
            </a: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1026520"/>
            <a:ext cx="7817427" cy="206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4" y="3496240"/>
            <a:ext cx="7817426" cy="119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382" y="1149348"/>
            <a:ext cx="7817427" cy="194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382" y="3274567"/>
            <a:ext cx="7817427" cy="204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189" y="1437021"/>
            <a:ext cx="4076257" cy="434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0" y="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947890"/>
            <a:ext cx="146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Malgun Gothic" pitchFamily="34" charset="-127"/>
                <a:ea typeface="Malgun Gothic" pitchFamily="34" charset="-127"/>
              </a:rPr>
              <a:t>Nate Babyak	Alex Ho	Brian Sampson	Alex Schreffler</a:t>
            </a:r>
            <a:endParaRPr lang="en-US" sz="2400" b="1" dirty="0">
              <a:solidFill>
                <a:srgbClr val="FFC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20131"/>
            <a:ext cx="27432000" cy="36576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623" y="5958766"/>
            <a:ext cx="1911175" cy="8760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523622" y="5947611"/>
            <a:ext cx="1911175" cy="876047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916645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Main Roof Redesign Logic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87045" y="420131"/>
            <a:ext cx="1623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Introduction     BIM Goals/Coordination     </a:t>
            </a: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Main Roof Redesign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Façade Redesign     Community Rink Redesign     Conclusion</a:t>
            </a: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8653" y="1715539"/>
            <a:ext cx="8323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Create an Iconic Symbol for Penn State Hockey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Reduce the Size of the Roof Girders/Trusses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Reduce Volume of the Main </a:t>
            </a: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rena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Coordinate MEP and Structural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Create an Efficient </a:t>
            </a: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rection Procedure</a:t>
            </a:r>
          </a:p>
        </p:txBody>
      </p:sp>
      <p:sp>
        <p:nvSpPr>
          <p:cNvPr id="38" name="Title 2"/>
          <p:cNvSpPr txBox="1">
            <a:spLocks/>
          </p:cNvSpPr>
          <p:nvPr/>
        </p:nvSpPr>
        <p:spPr>
          <a:xfrm>
            <a:off x="9977518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inspirations 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014" y="1696878"/>
            <a:ext cx="2594625" cy="1679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047" y="3663828"/>
            <a:ext cx="2867465" cy="1902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473" y="1948105"/>
            <a:ext cx="4376527" cy="2893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029" y="1520330"/>
            <a:ext cx="7822514" cy="3914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0" y="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947890"/>
            <a:ext cx="146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Malgun Gothic" pitchFamily="34" charset="-127"/>
                <a:ea typeface="Malgun Gothic" pitchFamily="34" charset="-127"/>
              </a:rPr>
              <a:t>Nate Babyak	Alex Ho	Brian Sampson	Alex Schreffler</a:t>
            </a:r>
            <a:endParaRPr lang="en-US" sz="2400" b="1" dirty="0">
              <a:solidFill>
                <a:srgbClr val="FFC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20131"/>
            <a:ext cx="27432000" cy="36576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623" y="5958766"/>
            <a:ext cx="1911175" cy="8760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523622" y="5947611"/>
            <a:ext cx="1911175" cy="876047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916645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Main Roof Redesign Logic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87045" y="420131"/>
            <a:ext cx="1623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Introduction     BIM Goals/Coordination     </a:t>
            </a: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Main Roof Redesign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Façade Redesign     Community Rink Redesign     Conclusion</a:t>
            </a: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Title 2"/>
          <p:cNvSpPr txBox="1">
            <a:spLocks/>
          </p:cNvSpPr>
          <p:nvPr/>
        </p:nvSpPr>
        <p:spPr>
          <a:xfrm>
            <a:off x="9977518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Proposed Design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19011609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Erection</a:t>
            </a:r>
            <a:r>
              <a:rPr kumimoji="0" lang="en-US" sz="3000" b="1" i="0" u="none" strike="noStrike" kern="1200" cap="all" spc="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Process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" name="Picture 2" descr="http://llttnn.com/files/gimgs/31_2002-08-06-ratner-center-02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554" y="1645861"/>
            <a:ext cx="5151709" cy="3863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488653" y="1715539"/>
            <a:ext cx="8323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Create an Iconic Symbol for Penn State Hockey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Reduce the Size of the Roof Girders/Trusses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Reduce Volume of the Main </a:t>
            </a: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rena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Coordinate MEP and Structural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Create an Efficient </a:t>
            </a: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rection Procedure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133" y="1699716"/>
            <a:ext cx="8799733" cy="3872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1424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0" y="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947890"/>
            <a:ext cx="146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Malgun Gothic" pitchFamily="34" charset="-127"/>
                <a:ea typeface="Malgun Gothic" pitchFamily="34" charset="-127"/>
              </a:rPr>
              <a:t>Nate Babyak	Alex Ho	Brian Sampson	Alex Schreffler</a:t>
            </a:r>
            <a:endParaRPr lang="en-US" sz="2400" b="1" dirty="0">
              <a:solidFill>
                <a:srgbClr val="FFC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20131"/>
            <a:ext cx="27432000" cy="36576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623" y="5958766"/>
            <a:ext cx="1911175" cy="8760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523622" y="5947611"/>
            <a:ext cx="1911175" cy="876047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916645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Main Roof Redesign Logic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87045" y="420131"/>
            <a:ext cx="1623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Introduction     BIM Goals/Coordination     </a:t>
            </a: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Main Roof Redesign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Façade Redesign     Community Rink Redesign     Conclusion</a:t>
            </a: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16294"/>
              </p:ext>
            </p:extLst>
          </p:nvPr>
        </p:nvGraphicFramePr>
        <p:xfrm>
          <a:off x="18469412" y="818685"/>
          <a:ext cx="8771202" cy="4934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8415"/>
                <a:gridCol w="1988415"/>
                <a:gridCol w="2397186"/>
                <a:gridCol w="2397186"/>
              </a:tblGrid>
              <a:tr h="11894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Roof </a:t>
                      </a:r>
                      <a:r>
                        <a:rPr lang="en-US" sz="1400" dirty="0" smtClean="0">
                          <a:effectLst/>
                        </a:rPr>
                        <a:t>Redesign Tasks and Tools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Discipline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Secondary Tasks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Programs to be Used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References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</a:tr>
              <a:tr h="47578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Structural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Design/Analyze Cable Stay Mast, Cables, Roof Girder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SAP, Revit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ASCE 7-10, ASCE 19-96, AISC Steel Manual 13 Ed., ACI 318-08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</a:tr>
              <a:tr h="237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Adjust Interior Steel Framing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RAM, Revit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AISC Steel Manual 13 Ed.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</a:tr>
              <a:tr h="237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Design Erection Process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SAP, </a:t>
                      </a:r>
                      <a:r>
                        <a:rPr lang="en-US" sz="1400" dirty="0" err="1">
                          <a:effectLst/>
                        </a:rPr>
                        <a:t>Navisworks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AISC Steel Manual 13 Ed.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</a:tr>
              <a:tr h="43096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Construction Management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Cost Analysis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Revit Architecture, Revit Structure, MS Excel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RS Means, Vendor(s)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</a:tr>
              <a:tr h="323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Schedule Analysis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Microsoft Project, </a:t>
                      </a:r>
                      <a:r>
                        <a:rPr lang="en-US" sz="1400" dirty="0" err="1">
                          <a:effectLst/>
                        </a:rPr>
                        <a:t>Navisworks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RS Means, </a:t>
                      </a:r>
                      <a:r>
                        <a:rPr lang="en-US" sz="1400">
                          <a:effectLst/>
                        </a:rPr>
                        <a:t>Vendor(s</a:t>
                      </a:r>
                      <a:r>
                        <a:rPr lang="en-US" sz="1400" smtClean="0">
                          <a:effectLst/>
                        </a:rPr>
                        <a:t>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</a:tr>
              <a:tr h="328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Site Plan Analysis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AutoCad</a:t>
                      </a:r>
                      <a:r>
                        <a:rPr lang="en-US" sz="1400" dirty="0">
                          <a:effectLst/>
                        </a:rPr>
                        <a:t>, Adobe Acrobat, MS Excel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</a:tr>
              <a:tr h="356837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Mechanical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Roof Composition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H.A.M. Toolbox/Trane Trace 700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</a:tr>
              <a:tr h="237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Mechanical Room Layout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Revit MEP 2012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</a:tr>
              <a:tr h="237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Main Bowl Ductwork Layout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Revit MEP 2012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</a:tr>
              <a:tr h="237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Shaft Coordination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Revit MEP 2012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</a:tr>
              <a:tr h="35683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Lighting/Electrical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Arena Lighting Analysis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AGi32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NCAA Recommendations ASHRAE 90.1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</a:tr>
              <a:tr h="475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Arena Lighting/Catwalk/  Scoreboard Structural Loads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Coordiante</a:t>
                      </a:r>
                      <a:r>
                        <a:rPr lang="en-US" sz="1400" dirty="0">
                          <a:effectLst/>
                        </a:rPr>
                        <a:t> with Structural Member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</a:tr>
              <a:tr h="237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Circuit/Panel Redesign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Revit MEP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NEC 2011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87" marR="38787" marT="0" marB="0" anchor="ctr"/>
                </a:tc>
              </a:tr>
            </a:tbl>
          </a:graphicData>
        </a:graphic>
      </p:graphicFrame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720" y="917202"/>
            <a:ext cx="5986559" cy="473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8653" y="1715539"/>
            <a:ext cx="8323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Create an Iconic Symbol for Penn State Hockey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Reduce the Size of the Roof Girders/Trusses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Reduce Volume of the Main </a:t>
            </a: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rena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Coordinate MEP and Structural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Create an Efficient </a:t>
            </a: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rection Procedure</a:t>
            </a:r>
          </a:p>
        </p:txBody>
      </p:sp>
    </p:spTree>
    <p:extLst>
      <p:ext uri="{BB962C8B-B14F-4D97-AF65-F5344CB8AC3E}">
        <p14:creationId xmlns:p14="http://schemas.microsoft.com/office/powerpoint/2010/main" val="3922576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5600" y="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947890"/>
            <a:ext cx="146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Malgun Gothic" pitchFamily="34" charset="-127"/>
                <a:ea typeface="Malgun Gothic" pitchFamily="34" charset="-127"/>
              </a:rPr>
              <a:t>Nate Babyak	Alex Ho	Brian Sampson	Alex Schreffler</a:t>
            </a:r>
            <a:endParaRPr lang="en-US" sz="2400" b="1" dirty="0">
              <a:solidFill>
                <a:srgbClr val="FFC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20131"/>
            <a:ext cx="27432000" cy="36576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623" y="5958766"/>
            <a:ext cx="1911175" cy="8760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523622" y="5947611"/>
            <a:ext cx="1911175" cy="876047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916645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Façade Redesign Logic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87045" y="420131"/>
            <a:ext cx="1623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Introduction     BIM Goals/Coordination     Main Roof Redesign    </a:t>
            </a: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Façade Redesign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Community Rink Redesign     Conclusion</a:t>
            </a: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Picture 12" descr="\\udrive.win.psu.edu\users\b\c\bcs5066\Desktop\Thesis\Whatever.bmp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4" t="8343" r="31145" b="54461"/>
          <a:stretch/>
        </p:blipFill>
        <p:spPr bwMode="auto">
          <a:xfrm rot="5400000">
            <a:off x="14308075" y="2531316"/>
            <a:ext cx="2647950" cy="3057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\\udrive.win.psu.edu\users\b\c\bcs5066\Desktop\Thesis\whatever 2.bmp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" t="73457" r="8536" b="5135"/>
          <a:stretch/>
        </p:blipFill>
        <p:spPr bwMode="auto">
          <a:xfrm rot="5400000">
            <a:off x="9595357" y="2481472"/>
            <a:ext cx="4752975" cy="1759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8653" y="1715539"/>
            <a:ext cx="8323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Create a Lightweight </a:t>
            </a: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F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açade of Glass and Metal </a:t>
            </a: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P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anels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Optimize Daylighting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Architectural Lighting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Possible Integration of Lateral </a:t>
            </a: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B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racing</a:t>
            </a:r>
          </a:p>
        </p:txBody>
      </p:sp>
      <p:pic>
        <p:nvPicPr>
          <p:cNvPr id="4097" name="Picture 1" descr="E:\BIM Thesis\Side View of Ratner Cen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5365" y="1962191"/>
            <a:ext cx="4043561" cy="2798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5" r="15808"/>
          <a:stretch/>
        </p:blipFill>
        <p:spPr>
          <a:xfrm>
            <a:off x="13140721" y="1151775"/>
            <a:ext cx="5069982" cy="1290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\\aep.coeaccess.psu.edu\profiles$\avh5044\Desktop\12091112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641" y="1702563"/>
            <a:ext cx="2761118" cy="3681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5600" y="6858000"/>
            <a:ext cx="9144000" cy="6858000"/>
          </a:xfrm>
          <a:prstGeom prst="rect">
            <a:avLst/>
          </a:prstGeom>
          <a:solidFill>
            <a:srgbClr val="5883D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947890"/>
            <a:ext cx="146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Malgun Gothic" pitchFamily="34" charset="-127"/>
                <a:ea typeface="Malgun Gothic" pitchFamily="34" charset="-127"/>
              </a:rPr>
              <a:t>Nate Babyak	Alex Ho	Brian Sampson	Alex Schreffler</a:t>
            </a:r>
            <a:endParaRPr lang="en-US" sz="2400" b="1" dirty="0">
              <a:solidFill>
                <a:srgbClr val="FFC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20131"/>
            <a:ext cx="27432000" cy="36576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623" y="5958766"/>
            <a:ext cx="1911175" cy="8760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6757" r="18566" b="34737"/>
          <a:stretch/>
        </p:blipFill>
        <p:spPr>
          <a:xfrm>
            <a:off x="25523622" y="5947611"/>
            <a:ext cx="1911175" cy="876047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916645" y="917202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Façade Redesign Logic</a:t>
            </a:r>
            <a:endParaRPr kumimoji="0" lang="en-US" sz="30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87045" y="420131"/>
            <a:ext cx="1623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Introduction     BIM Goals/Coordination     Main Roof Redesign    </a:t>
            </a:r>
            <a:r>
              <a:rPr lang="en-U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Façade Redesign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Community Rink Redesign     Conclusion</a:t>
            </a:r>
            <a:endParaRPr lang="en-U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AutoShape 2" descr="data:image/jpeg;base64,/9j/4AAQSkZJRgABAQAAAQABAAD/2wCEAAkGBhQSERUUEhQWFRQVFxgYFxgWFBYXGBcXGBccGBoYFRQXHCYeFxwjGhgUHy8gIycpLiwsFR4xNTAqNSYrLCkBCQoKDgwOGg8PGiwkHCQsLCwsLCwsLCwsLCksLCwsLCwsLCwsLCwsLCwsLCksLCwsLCwsLCwsLCwsLCwsLCwsLP/AABEIAM0A9gMBIgACEQEDEQH/xAAcAAACAgMBAQAAAAAAAAAAAAAEBQMGAAECBwj/xABREAACAQIDBAUHBwgGCgAHAAABAhEAAwQSIQUxQVEGEyIyYSNxgZGhscEUJDNCUnLRB2KCkqKy4fA0Q2N0s8IVFjVEU2Rzk5TTJYOjtNLi8f/EABkBAAMBAQEAAAAAAAAAAAAAAAECAwAEBf/EACURAAICAgIBBAIDAAAAAAAAAAABAhEhMQMSURMiQWFCgQQUcf/aAAwDAQACEQMRAD8Ap+Ixz3tWOh1AAhfQv41GWVRJMfHzDefRQVrGyoVYECCTvnwHxNSIg37zzO/1/hTy5QLjola+zbuyOZ1b1bl9MmtJbAmN53k7z5zWswrkvUm29jpUSFq0Xoe7iABJMDmTA/jS7E7ZG5RPidB6BvPpoGY1a9//AGYA85oM7TUsFBzEmNNFHp3n0Ukv4ln7xJ8OA8wGlS7NHlU8/wADRoFk+2LrC4UnsgDQaDVZ9Ppprj8S1oWCIhsOmZWEqwztvHxGo4Uu25b8u/mX90Uy6SWoTCHgcMmvCRcfSedO44F7WyxWcVlJRjOU5cxOo1IAfzxo3HcdaLcToRVV6RXmtY24VOo0I3gjM0qw4g8qZ7L2wrr4Dep1a2Oc/Xt+O9eOmtQcaHTD0c29D3OB+z4Hw91XXod0vOHItXj5EnQ8bZPH7nMcN441UIB5H2zUVtur0J7HA/Z8D4e6lGPYdrbKQpG61OZWH9SxGhEb7TTqNwmd3dp+JwrW3KOIZTBHxHgan6G9LepIsXz5I6Kx16sngfzD7J5E1Y9ubIBAXdwtMeBP9Q5+yfqMdx7PKev+PzdXT0Q5eO8rZUQK2BXbJBIOhBgg7weRFaivRs4jQFdAVgFdRWsxqKS9K7kW0Q5jnc9lJzNlQmNNyglWYncqniRTwCkG3cbdW4wQpZt5Aty+8SQ4zmzZU757IJGsxqMtS5ZVEtwxuaN7RsXmtobuMt4XC9TZKgdm5cBsIGOkE6hhv4Ds0gtXLAtuuEsNcAHlMTd0gTPkwYhm0EAA6nQ06/0YlxrL/JjeufJrALXWCYdITKBMEuwCgwFbzawDNqbJHUXWuQ7LbYoAuS1bOXfatSYO/tEk8su6uWPG27Ot8sVBRIxZYYy61qwbhbEM13FXzlhRcJNvDA65QsLIBnLyiGmyDNi19z3Mw+FHuZaeYQ+tFPxoLZFrLYRfsm4v6t64K6IR60cs598sKAreWuoroCqE0cRW4rqK3FawnEVuugtZWMeCF4aRzo+3jgd5jwNAOaiJryUekxnd2gBx9f4bzUWFxvWPAnQTJ/CkZemewe+33T8aokTsAe6WMsST41tbZqVUAFE2sGzCYAX7TEKv6x3+iaooeSTn4BBaFGbNSbq+Ez4aHfyrvLaXndPpRPX3m9lT4TGMXVZCrJ7KDKp7J3gat6Zp0JeSXbGHTrnLvA07KjM+ijeNAvpPoq043Ardw1hFMXDhuwjwBc7b5VV93WSO6YnTKZ0pBjtjvcvO0hVManWeyBoB8YqzbM6q7cs2b6s9pbbWn6r6TJDQ6rMs4uOpyqCSFMK0EHNpGpsrnTeyRjLhg5SSAeZDtI8/hSK1cZWDKSGBkEaEemvVelexQPKPkuYW8S1rFWlzrLuWyXkHeEmNO0pnLIlVoe1+jb2j2RKkZgAQ0qdzW3Gl1DzGtScbyhu1YYZsbbQbskQ3FRuP51oc+dvjvXlT9QGAIgqRoeBHhVG2Qk37Q53FHtinmzNs9tkPezERwfWJXlcj0P8Ae3xcfBVMcIer0Pc4E/V8Cfs+6r30Q6Sgr8lxEFGGVCx3fmMeXI8DA5RSA4YSNQf53cOUVEj5Oye6dATw/NPhy9VIMen7c2UZ4m4ATJ33UXeTzuppP2hB5wgim3RPpEMQow98kXVjq3+s2Xdqf6xfHvCQeM5tjZpRiwEajMo3KTuZfzGgxyMjhXd/H5vxZy8sPyQritgVgroCuw5zIpfe2Hbe8b1wdYwXKgbVLYC7wh0LlpOY7tIE60yiulWg0mMm1oC2OZwuG/6AHquXB8K62ok2Lo/s3/dNc7A1weH+449V65ROLTybj8x/3DSx0F7OrTSiHnatH12UqPZ47LDlevj/AOsx+NbwGtiwediz/hgfCt4AfSjliL3tyN/moLSN5CAK2BXYWuglGwpHAWsy1IBWRQsNHGWsruKytYT59eo2qVhUZNeYjvYuC8hNPNiYQqXzaSh0kZoytqV4emlaYgjRez5t5/S3052Js9wHZxkDKQC2m8ETB141aOyL0CreVe4on7Twx9C91fbWLauXm0zO3PfHwWjls2U53T+qn8a3d2oxEAhF5L2R66o2ifVs5XZATW84G7sqZaPPuFFrigmltFQc+8x9NLpMTuHMmB6zvrhMQpYKrEkzuELunjqd3CkcmMooYttD7Rn+eQq0dF1AGZxHXNktkr2XFsyyAkEFs8dggzAOVyAooO0MY6uygxESQIJ7I3tvqwHpFewotosXLNy0jXLN0B7L9phqh7rdnvLB8aRjHpGCx72mbKAy3I621clrd4tIPWA5iHhfpBmbsnML0M9sPaGwlKPcwYNyyDmv4Rz5bDswzZ7bLm0I1FxcwYQT1g1VJs+b9wo2IuXGBOexblLhAMh7U64gACCqkXB1aEBwi0+2VgUs5buGOU65bqMS0gwRmaZ10NsryBXNlCBOjOKZU/8AQyG9avWzmUXrOYwAwzXFAW+gJytro4JVuBPCpY5PKXPvt+8a9nubOt4i6txMuHxWYA5ezZxSlhnQanqrjqD2CSrHVS+XOtJ230azsy5TaxCCHRh2mgasCPpFjUjvLMjOmtUfuJr27EuyduGYc6niTAbgMxOgfgGOh3NwYWRQHXmDIMiPAgjeCNxHCqJisM1slXEGJ5gjmDuI8RVjs7TyX3tt9qBwndCk8GG4Md/dPAiEolUxvh7pRgCT+Y0mZGoE8COB8OdembA20MbaKvl69AZB0FxTAJPIHSeRysK8zMOOYPoP4gg+qKm2dtB7VxWVodTKt9ocZHHkRxBpRtlzxWGyNpOUzEjXQwVYcGUyD5vGogKcpiUxdjrU7J/rF39W4He80aE8Vg70NKmtkEgiCDBHjxr0uLk7r7OLkh1ZyBXdsajzj31qK6Qajz1UmLejg+aWvBrw9V0/jR91ZVvFW9xoLo4PmwHK9iB+2p+NMstJHQz2BbF1wuHP9gnsLL8K72eO1fH9ufbYsmo+juuDw/8A0yPVduCpsD9JiB/aWz68Pb//ABoLSGrLDKwVuK3FExqK3W63FawmorVdRWULMfPZGlRMN/8APCpXGgrhtx19nhXnLZ3y0cbN2n1QMKuYnvkAkCIgcudFnFm5qWLec8eXIUrW6q7lzHm279UfGmmzb7Ol3MZhGgQAB2TuA0FWXgiyG5iFG9teS6n17qgfaJ+qAPE9o+3QVxcww4aViYbnrW6sXsiF7hYyxJPiZozZNk9aunP91q0FA3CjNl/Sr6f3TTdBe+TjbFgddc84/dFO+kWz2KYd1iBhkkTBEPc18aB2pgne/dyoSJ3xoOyN7HQVadtYN/kttwpKrhgpYahTmud4jdwgnQ8KbqqEcmitdJkyYp4kEMSCDqCHaCCNQRG+n+w+nhzfOic5gfKFXMWgQBirII68RI6xSt0Ce00weOlGyluX7p7rZ7mo1B8q/eHHz76q2Lwb2j2l04EaqfTw8xqTi0UjNN0ex2LyXFXukXB2YK3LV4CCequRlcCBKMoZY7SAKoM2IKXVFvEhnC/R3VzHEWSDIyN3ryAx2Sc44Fz3fItg7YvWbgW2YS46B0YZ0Y5gAxQ6Z1OquIYECCKt2yLtvEEg3b91wIa01xlcZRBZEtQcQhGpg51lpV5LhNaKbCek/RwlPKZHW4CbOItkC1eJXsy3ds3DukwrTrlMMaX0htEYm7IiW4iPD3z6q9NwLhEK21Q2bgIe0e1Zuqx1LEHeQTFxO1JPfAC0Ht3o3bv2yyZmtoCTuN/C6kS4Wevw5IPlFBK6zMEK93snXXRStibTM5W1gDWd4kKAZ+tqIPHceBFgZQwEHxBHDxHt084qs39kPZN1XEg2pVhqrAvbIIIkagzoSCNQSKL2Ttj6rnXnz8fvcx9YCd47UpRodMtvRvpA2Hu5uGi3E+0p4ieO8j0jiauu0MKpAuWyCjAMpHFIEelRA+6OamvNrts7xvHtB1ifcatnQvbgI+Tuew5m2T9S5yM8CdI56bia3HPo7RpR7IOC10oqbEWCrERHhy8PR7o51xFeknas46oWdHh5K54YrED9w00Qajz0t2AOziByxd32qv4U0QajziljoZ7FfRofNLPh1g9V1vxqfCfT4gf3c+u04/y1D0aHzYDldxA9VwfjU+GHzm+OdvDH23hQTwENitgVsCuoo2Y5itxWwK3FAJkVlbArKxj54dZjx/GoH4+PxohhqPOfRULbifAn2VwrZ3S0LacbF+jvfdP7ppZawrNuGnMkKPWac7JtKtu72g/ZObLw03BiNT6KpHZGWgImprOCdhIUx9o9lf1m0rv5bHcRV8Yzt+s2g9AqC9dLmXJY/nGfVO6rHPgn6m2veuZjytif22hffROz76m4qpbC79WJZ9x3HQD0CltGbI+mX0+6sFMl29cJvOCSQDoCTA0G4bhVs2pfa3aw9y2xR1wiwykg9+5pI3rzUyDyqpbcHzi55/gKuHSBZsYb+4p/jXaIrCds9X11xXBSLlyLiy4A659LlrfA+0kmN6nfQl7BkKG0a22gdSHtt4ZhpP5pgjlR/S7DZMVdA1lnPmm/cgeoD20ts3GRiyMVY96IIfwuIwK3B94HwIrLQkt0xcdjILiOvZi7bld6mbijT7O/zUnxoK3nglWV5BEqQRqCDvB4girlbKXCoI6pustnMstaYi4hAK6vZJgD66yRqKg2hswPAuKdVBQ7jEDuNy8NRU5RvRSM+qyc7G6agmMSwVz/AF25XP8AzCqJVv7a2J3F0uRIsa7cAuDqVvNdTVWtLOWTklbpJQoSoGaWVgqgz3a872lsBrYLL21g6gdoafWX4ifRTOx0gfD3SjTctaNlzQyEoAWsuQchI0IIKOBDKd4k1Wy8ZJrBcsfswYu2QLfUXWDeSXIwcsczNhgHKo5Chmw5aGglDmDE+ffIWt30VxvYEETDCYzKTEiRHAgghgpBA9I2XtG3fSVYOpmTBEHfFxSSbNzSQCYMAo7R2YtrCxeKpcu2uuzAoxuIC1zh1sd1yAF62IcQtwA5HoX8MP8AhUdjbSzAK2/1b+PmJ9RPJtGRGUzuBOvgeDeHj6Dwqu4jZ9zD3zauLldCZBB5NB13g/iN9PcDjOsXxjUH48/jINI0MmejbNx/ymxmP0tuFueP2X9IEHxHhWRVP6PbTOHvAnVYyuPtWjofSPeo51dr1uCdZG8HmCJB9IIPpro4Z/iQ5I/Io2GO1ixyxZPrt/wpoopbsb6bHD+3tn12jTUCromxT0cXyVwfZxWIH7SGpbX9MuDnhrR9V64PjXPR8aYkcsXe9oU/CpI+e+fC/u4j/wDagEPArdbrKIDKysrcVgmhWV1WVhj55O79Ee8D40NdMKT/AD/O6jGtkSsajVvQNBPIc+M+ahcQkKdeFcK2dstC25cJ3mY5042N9Df+78KSkU92Th2Fm6GGXMNM3ZG4a68N9VhshLQHWUSLNsd64W8La/5ngeyt/K1HctLPO4S59Wij1VY56IbVhn0VSx8AT7qZbOwBS4pcqpE9nMC+77CyaBvY64wgu0fZByr+qsCpNjjyy+n3Vgqgvaty0L1wstxmnUSEUaDSRLH2VfMVcwxw+FTEJdWcKkXrThigN25CvYeFdViZUhtTvrzrbv8ASLv3v8oq67aHzfDf3JP8W7WZrLH0q2NcvXrlyxF4DNnW2ZuW/K3PpLBAcCSRIBBymqwU/j+Bp10x0xjMCQyl8rKSrL5e73XUhl9BqEbeZ9MSi4gfbJ6q+B4X0EP5rinz0sW0hZpNsWWLJLoBxu2QP+9bFElmtsVEAEgsjCUJgaskiGg95SrcyaNwmAt3Ltv5PdBbrbR6q9Fq7C3Uc5DPVXtFPcafCuNs2CuIuKwIYHcQQR2VG4++jdsDTigVkDCF7DEEBWaQSRAFu7ADH81grcg2+k21NgM0Mhy3AoDI2mqgCBPcbSIOk/Zpuyeogg8QRG4jiPCprRIVAwzDIpgwGEgGUfx3kPIPNdTWaT2CLpYKXgle1cbTtBGzLcXMpAhgHtnsusiYMj31e+j22bN22VRVtsB2rcDsiQCc0TctaxnPaWYuSPKMBtDA9YBlPEqWy9q2HRgM6TKgnLxyk7iarNzAXbF1JLK2YZHViAdYJVhEGCQRoYJkRvjKNHRGV7PR9s4WzethLzpbZPobrsAbZIy9XdJ1ayZid6ab1ErQ0tvh7rrcUq6EK6neNCd43iIII0IOm8U86O7TsN2TbtWroOoFtAHC6l7ZIkEAEtbnmySJQGbT6jFIES4ucAC1cAYqAJItXWAgWTJyt/Vk/YJAQcDV8yhh5x8R/PhVy6OY/rLAWZa1C+e20lPUcw9VULAEqzW3BVk0KnQqw0Kkcx+FWHo5iurvgcHlP1tV9TgUIvrI0laHmyhGJxw/Ow59dtqbUq2cfnuM8Uwx/ZI+NNorsOdirYffxg5Yqf1rf8Kluj55b8cPeHqu2j8aj2R/SMaP7a0fXaNS4kfO8P42sSPV1TfCgEPitxXUVsCjZqOIrcV0BWwKFho1FZXVZWsJ88317xBP1RrGrFQW3er0jnQN99CYkfx50biHmOGij1DVvOdKCxOiEen2/CuRbOuWgRcYw7sL90QfXvppstibF8kyfHU/V4mkk092PaJw90AGW3cJ7vP01aGyMtAhrKJ+Rgd+4i+AJc+pJrc2RwuOf0bY+JqhCgWjti2ybqkAkCdQCRu51x8vjuW7a+OUufW+nsojZ+Nd7qh3ZhroT2d32RAomWzva2Cm9cYvbQMTBZxMQNciy3sq/YnYwv4fDBL9gXDhUUWrj9UzeUuwUZxkaZ7sg6V5vtn6e794+4VeNtfQYf8Audv9+7QZsDnpxhXTEszoyq2aGZSFM3rpEN3ToVMTxFIitWPpFtW9h8TcWzcZEl+xo1s/OL2+04KcOAFL22rYf6fDBSfr4VurPnNi4TbPoIpVdAkk2KbZ1H/UtH1XU30+xm03W4bbZbtpcoFu6CwUZF+jcEXLP6LR+bQVvZSXbhFi8jdq0VW75C43bBgB+wzDKdA2siN8URt/DNbxLh1KzquYEBhlUSp3MPNQsZppHRtWX1R+pb7F9hkP3MSAF9FwIfE11tPCujW1uKVYWLIIO+RaUGOBEg6iRQFveKLs4pktWVBBTqLB6t1zWyTaWSEkFG/OtlT4ndREw0wU2iXtxMhjqNCBkYmD6Af0RyrvaC5rLAhe7IMAJmGqlgdLRkaHu+KbqNwptm4hnqj2+zcbMhPU3RCX4GXfMXAuintGotpoRauIwKtkMgiCARvjiPEaHga1mSqir7U6NtYfOozJnHa3MhLAjON6mYhhpu3Gnexekz3wFKs98AyMyoLg7xcZoAbQllA7XfA74o7advKlxfqhoK8ouDuTuBMSu6CYynfWdtbK6hg9pyFJlDJD22R1nXQgqWWCYIIE8CZuNaKxleGO8VhWuBXyhbqAZYfMbttJ8m0DV1Wcpk5lGTeEnm28QwO7UR4Qw91CYXaQuW87XLi3EiVWAqmQVe2FWUB1PJXTkUFT43aVpbfWEgAyGAUiLgAzBRG45lccsxX6hqUvJVFxwJ+f4n87D4dv2h+NN4pPhFjaFwf8nZ9lxRTqK6znFOyh87xvnw59ds1Ljf6ThfH5SPXaU/5aj2f/AE3Fj+zw59kVNtIeXwn/AFLo9eHf8KwwwrdbArcVrDRqsrIrdAxqt1kVlYJ874qTkka5dD4c/wCeVB4l+ySRPs40XiTGUcQqndwG4/H00DiT2T/PEVzrZ0yIPlJUDKFU67lBPrM00wN0vh7pcljukmY1XdypNdO4ch76bbM/o13zj3rVY7Iy0QVkVhqe1gnbuox/RMes6U5Ego3Y48svp91c/wCjyO+1tPvOCf1Vk0Vs2yi3Fi4WbwQhf1mj3UTIG2x9Pd++fcKvG3B5DD/3K3+/dqpbSuWxeuTbzHMZLOY9CqBpu416BisdZTDYcXsKl5fkiEsLly1cA6y52VZZBAjQEc5JoNmo66Zj53c/T/8Aub9JH3Va+kmGw7Yi51t25aebmvU9baj5ReichzgzM6Ruilv+rJf6C/h7/wCat0I//buwaVPArjkShdY4Skf9xf59dPNo7Uu2cReS25FvOR1ZCvaOn/BcFAIA3AUsxmyL9plN2zcTtKJZGyzKnvDTdPqonpB/S8Qfzz8YpR9IntYuy8Z7Rtn7WHPZnxw94wB924PNRNzZucWRYYXYsWYVZW6VW2AG+TvDwRB7Ofz8aU2hqPRRV9QbeHkAj5PY367ra0wm0bwwi9bHEO4I3EE4e8IIOoOvGse/ltFSA1sKT1bTlGmuQghrRPNCPEHdUuC2wWvJbZhdKsoK3QXZA1t4y3ZFxdJ3ORqdNazEJba02U9WcjaXTKd07sQo7I8bir4nfWNWqCNoWc7OElmLT1bAFjDgnJGl4aEwoDRvTjQ6pmujLlKsLoYEAq4BUANvkakTwzHfurrbdhgTmUgM+kwQwLDVCNHjfKkxFEYW/LjrASxN7tDVtHHfH9cNBr3xG991CxqKdjsKbD51K9VczplE6KGhrbKT9UZCCNDkBB0oPFGbd9WIIy5gYPftyVPhKNdX/wCZ4VcNsbODWO1EKl9wRqDF0ZXBXeBnY+lgRJMUXFYkBXQt2spEZgTujhwqclRaDPXLP+0fvYFD+2DTqKQYK5ONsH7WA90GrDVidCfBj/4hiPHD2T6nip9q/S4Q/wDMR67F0VDZ02jc8cInsvVNtnvYU8sXa9quvxrGGSitxWLW6AxzW4rcVjmATroCdASdOQGpPhWs1Gqyo8LiM6zldNYyuArDQHVQTEgjx81ZRDR88Yu02kgiEQGdPqjgdaFuICCPbRGJbtmeAHjuUCotMpJ10JjduIAn1sdPs1zouwTq7e8ljrAgAbvEz4eumuAdeouFV0BGjHNJldTEUku3p3buAAgCN0Dl7STrTPZx+bXPOPeKtHZGWiUY9x3SF+6qr7Ymort1mPaYt5yT76HFyiLNhm3Kx8ymmsk0zgabqM2V9KvprE2PdO9cv3mUeoTJ/gaMweyCjBmdBHIk+2KIEgTah8tc+8auu3D82w/9yX/Eu1Wb2zrbOWNzeSYUD361adi2flL2hcs3ruGsp1Nw2bdwwoFxlBZTq+dwSBw3jmsmhurGnTD+lP8Ap/496k5M6HXziffVq2pe2bfcu+KeyxnvjKJLM50debHjQf8AoDD3CBhsfh7pO5cyzz+q5O7wqakhZcbuxHY2ldssOquXLfaQ9h2A76qezOXc3Km+1dpRiLyG3YuW0uZFz2u0IaYF5Crx5531BtfodiLYJIRlAYytwagJnJ7UblVj6Kl2hsW6cReZLVxrYvXTmFuFLFieyBqYkgk8RxMwbQcpG1fDMRNu9aM/1dxby/q3QrftVJcwKslnq7tsgWbYXOepZ1CgBgLnYE/ZLyPGghZZWXMCuo7wI99dO8WsNH/At+rKfwoiLR02yLtrEWLjW3UZ8jNlJVlyOV7YlDDDn9c1Bdug22iZ6tyNCJhDuJEH0TROAulbiZCVm4inKxXMpJ0YKYI8DXe0cYGtMbtu3dgZpINpyROpu2csnU6sreM1rDhozHXynWZYysSSjANbY6GHtsMpPjod+oqXBhJX6hHWgZiWQwIMuZa2REktmU69peMeLwtorc7dxCZM3Zu2x2fqm32raa7sjecwK7+S3MhZQeycQAbfbyMFuR3Zg5gAJAkxzrWOd4jDkWnQiM64mZWT2nGV15yCNRo6gb4UjzLaWBZb1wGMwABUGSCFA4DdyPKrDZ2lcyqt0uy5M5E5WVzdhmT7MmMyEZWjUBoYcNZJPHXz0G18jxLlsvFK2KwsMGIwRVoYHK3VTlMEwfA61arN2QPEV510TOXEW+cXzuGo6vdPoIj8avaMRkHDNw9IWB/O6mTsFZBj/tIeOEPsumpNttAtyZjFYVhMaBrhWNANAQd8ntVHf/2lZ8cLdHqeazpEeyDyfCN6sUR/momHVbrG3mspQmVlZWVgkdoav94fuLWVpO8/6P7sfCt1g0fOeJEu3nI/aiob69k8RuEctwj3+kVOJJZuCmZ85OUecnd/A0JirkCBw09v8+qpoo9BODwVrKC4uZuIEAb+BMeFGWsRaRSFtSvHM0iZG+J4xVaJnfTbBH5s/wB4fvCqpk2GjpAq91UX7tsn8K5PSO4d2f1Kv40jz6UVYPKhdgeA07ZvDtCQRqD1jSPNlio8LjGvXAHg5pJgak+JmaFxNzSOdSbC1vL6aDMmEY7MHcZ2ABIADEAR5qabTv3LeXJfuWwLKuAt1117W4Kd5Ikmlu0vpbv3mp1t5eyuunyZTAjX6T2fwotC2EmxiEuNcsXhaOogKB3SfzSNfNRL7X2h9c2L3/UsYZxv5m2p10orErDXPv3P32HwrbD+YpKF7uxa+3sQoObC4YATmNvrbUSD/wAO8ARDcuNFYbppibLMScW1sksptuokkySTdtXAd/voTaIlLkfWttrpEZc2vMRB8wngaagBZjSC/hxYeitQ3Z0HYf8AKkVI6y7ihw8thsNdUeYobRO7lUl38oWHdlFyzhnXLmV2S5Z01G5BdKfWEfjQC4rtKoJ38+VLrOGVgMyq0ud6g65/Eci3qoUDt9Frw23MC2VgqLlIYC1jUcyDI7F4Ix49kAzNSPYw1+0equYgKwIDHB3rq+lrKmqvtDZ9oIzLbQEFIIUAz1igxHnIrm/0YsggoHUzvW4wO+NCZ8KOTXHwWbF2rbhlXEYcsyRla6LTSRliLgHH1VPgsBd8ndFt9S7Z0B0DLcI7aHTXKN/EVTLJa3ZF0YllLgMUZLdwEkBpyuDmEhZkfEURs8XltobJskuVAKXL1q6jEEwSlwWx3WGqkcq1sakWLamDW6HZwOszXQbiqA5FsFwHAgXJy8Ybjm4Gr3do5VLIqsN4knjz00p6u28XqrozASsXRZxCSLZZ164C248lJ0k7warW1MbYdYRLlp8qkIhNywy+OeXtmNdHYaQQN9LJWPB0Wjo5hCt7BXCQeuV2gCAC9o3Csk6xnGviKtKuEPgh01kgtdeJ15KQKr+xx5PZG/UOD+lbiR8PADlTbE3G8oY0zhdCIJEP2fEh7nqFUWEK9skuv8/wx52sQvpA1Fd9KD5M/dQ/qYuwf89D3CfluEmAYxI0PEqCQPNIqXpa3kSf7K57L2Fb/KaICwPvPnPvrVcYq/lBPjQOH2rmuZI9PooDDGsoLH7Vt2cuckZuQn0mibdwMAQZBrBNA9tvup73FZQ13HIlwhmg5FP7T/jWVjHz5cuEqMiwi7+JmIzOY37/AAGscSQb/dowmFBSd8nWSDAWDEad7XxoXFQfAHw3egUq2M9AJNNcL/Rbn3h7xS8InFm9Cj4mmuGKDDt3iuYcgZkecRTpCMVZaNtQFJ+yQPXuqRBb0OQ6zvc6R5h41Ot0ar1aySIBLNJO7eeFAVsUXrk0d0fPl18xrMRjyrEIlqATHk1JgHmfRRex9pXHuqGIy8QEVd2o3Cd9FbCb2lbJvXYBPabcCfdVg2rs67cVclt3BwygFUY9oG5pIG/UaeNJsVjHGIYZ2yC5GXMQI9HI0V0rxrq1lVdlHUKeyzDUvcEkA+FMxCxY9Lhu3Mlt2XM8FUYiTceQCBE7tPGob2z7/Wki1cIKxIVoB8/ClXSvHtbxbgMwXtaBiBrcuCYFI8Rjmdu80DQdpvxpWhaLTjcJeFu4Wt3AvVsZKEwQs9rlJkknTUzoTE13AXi7Mlq43eysB2Sd3Z4DXMPRvqsbSx4ZVjflM8NST/CiOkTBcbelRGu7UQV0gkAkeMCd8UKG+hj/AKOxmYeSuKAWMwoPa855cKlfB4gZMiEle9qphpJEy28qwPLUTVSW5BkATpwHDdrTLadorbwjFRDWCRMGR1rfGfUaNGLEwxBAV0hQQW7VucodTuzSYAJ0511duXhbEDtqQYa5ZhoYHvm55958KrWw+3iLCAAZr1td3Frij3xS29YjNoPrcBwrUYf4jZ92dAsQoE3rA1gDcbkjXju47taJ2bauW763MoKhi0C5bE6H6ueRqeI0pTtixlusN/ZtGY+1ZQ+rWKObDTiLmmmVysjflsn4rHorYCXixeDEmILXmbWDAOEKcD9rSqFtLC3kuW1ZbgVUXMIaF7w7Q3Dh6xTbZ2NZcnVjOR1raAsMxBT6vhNBbVwjW2UFYi2FILqhXtNHkiQ0kFToNQRSMZFn6ObRzPgUP9Q5WPTEmR3iNJ5VYMLtu0bN27EMbuYKSJMLaJ1HAwT5vVVO6M2suIs6jW4OyAZXtldTET4AnfQ9pQEytdCzIE5Y1Sc2j54MxopI3mIIDWjU7ZdcLjxcxODInsviBrqYaSP2Y9VE9MMRNhWUgqVuKfHMmbf+hu8x4VSdi3/LlQwfIrjMrhlOa00ZTGk6xpynWleH2hKrmBjMAO3xKMo7I9B8wPOs2kGnkvmJ6UwzC40wxUgcgxE+cACocH0ktrcDPIgE8fGCJ3g0ou7Ha4924F7KvcY5miV6xxmyiJTMGEye4ZjiLhrCqDBtiGcahWPeO7NJjUeaBFBzihlFsbdIOlVu8ZtkwNO0oBiBHHTXN66iw3TS5bOVEzDtQup1JmYUSYApTYs2zmD3NzkKFtqYEAwkyFEs2kbyTxrrH3GVM1troYMhDZYAhxvMD3eFburqg9fkN/1kvXGDG2zPlgmN4BkGIHMD1VlL8lxbkw7DJBzsikNm3LFxpAEamJ5CspuwP2Ui28R4Ag+IOh9lD4pYBFS3NCd2hPvo/FITgFME/OWHCNLCemamgvQgprhl+bN4sPf/AApeMK32TTKxZPUlSDOYGJG6fZVEibIMIgOhbLGupn0ACpr2IykMGUkHhI1111qBNnvO4ell/Gu7uAYxqnpdfxoUzNIhs31JOceaDGviaO2L9MvpoW3sw8Xt/rg+6meDtIjBswJH534D30admOdo25vXIInOdDTbpXhkjDszQzYRDl3kkXboHmGgHrpVicKLlxmFxRmYnuuTqPBavidGreMsYZzdxChbPVlbWGBBK3LhJ6y8yjXNEAHdvoNqO2BRb0LPyi7LVcQ7AQq5+Zj5xejceWUT4DfVWtWrZDOerthQItlrjvcaBoOQJBltAsgV6xtjovYxl83XtYkltIa/YsoRnZxIQXH33G5UPszodhLltXXCWsrjMOuvYq+0a71zW14VP1o1sb0pM8pu31jXsjU9lF10Md4zyG/iTT7pfg5xpVj2jatZiqlu3lCmEWCdQTGm/dXomD2BaRb5FrDrke8AUwliQFX6rXRcIHhR11CMPaPWXSM2F060oCC1vTyeXzSTPEnjSPniMuFnlWG6FYgsYw+JdQoIZcO1tSTvBe7AECI5k082p0Ru3LOEQBFa3ZZWFzEWVKTfdwCqszE5Su4HfV7Z8PmAKqzspYZlNwnKAW8owbVZEiZ141rG7cSxZdws5EL5FKpO7KsHUFyYHZO7hpKf2L0h/R8spewegNy1cS4zrKXEeES+8hHDxma0qzofrUXZ/JTaeS9y8xJJOUW7U5jMHM1yQJ0IA051bDty2B2mAGUGSRpn0AcaFTmgDTXnM0mXpSbabnLneWJZQwIBGaAFOhMRprPAlfVm9IZcUSXFdBsNBZ0LHyK9q9dYZVKW4ITqx3Ry31Ps3Y+HDB+qtZirqWNtSSRf6uJuBj3IHCR56q/SPp0Vt21QaPqYYyoDSFYli0wFPx4BN/rs6tmAzKBEtJBzXOsnKe6TlYlZI4bhrve1lmqCPT321ZthVLqobcobLpuB6uQIJgZogEjnXnO08l+7ibnWplUuUAtlpCvlyluyqxMzrI151VNqY9r98ADRQFVRJMSSIUcZMaCmmA6C427/AFDW1I33SLXjorwx9C06h1yByWhp0XuD5ZZGYnt2zB4TdWeJHHhzNVVsUqAGMxTTtDSNZPt09FX3AdDDg71u+b2dmu2lyhIA7QYnMXJbVRwEyd26mAwezcI8JbW7dzQIBxL5idNSerQ+lYp21RNW2yrdCbFxr4cowtv2FbKQhYgjKHOhMHhwo7Dfk9azb67E30BVeyqQQzqshDdeA2oAhATVmuY27cu2C6G2pvrkVnLvI7BOihFE/V1M+Gp5+SBUdnLtcZHBe5DXMrDMFYn6OAp0AAgjiDIcsIZRywt7hKFLai2p1JEBnuOss5XkTOpMtpoBvr1m+UJ0ViWYnMgOrHWGABA0p1icVktr9oomXX+zWSRwhifZVaxWLVCM068AOHEzuqEnJypFoJKNsPw15M10urAO4YZGOg6tVIP6SmhNtWbfUXGW6SQAcr7z2l3Ex/IodJ61iWkBRoTuDToBw7pPpqZ0BEaQeBpvUaZuiYbd2K4OkEeFZQdu447jkeY1um9b6B6X2UPE2gHcDUB3HozmKw3j1QTTKHZtwmSijfygDTnrUuXM7k8Wf2sfjXSYcFSPEn2CumjnWrAgByrrKOXspjsjY/X3RbDZZEyVzewEe+rdc/JOR/vS/wDjn/3UdbFsoMDkPVXa1eF/JaT/ALyv/YP/ALamtfkkY/70v/jn/wB1DBrKLmroNXoafkcJ/wB7H/jn/wBtaxH5IchHzqZ1+hgerrKHaIbKFh21r1fognzKz5n/AMRv59FB4D8k1qe3dZ9N2XKpJ1B7LZtBI72p18Ksd7oSblq3Zs3+oFtkZWW0CwKTlglueaZmZ8K5uSp4TLwfXJrr8szuGU6CdIkzHmPmoYXosrp3UP5oHZJAHoA9Faw/5PzYZWbF3bmRERQURcqoVICEar3FkjfxmsudFCDPXvmKlJFu1AJYPnClTrIiN3hpU/S+yna9IDv7Uypi+YN8kb+8ezBiCSCFjhE+NCYjbDNaC5wUV7QzJGqrEMrSCGVlIJ4kE6cO36CgTOLxTZjLAtbhjESw6vXT3DlXG1ej1qWDvfI0kLctIvZ7vZFk7vGaouNITsyubY2+1u1nDmbhyoVIyjKTxKg8BJAlgQM2hzV7Bbevs+Q3WytIMZYOYcVMAjU6HTwp9jdnYMAK9rEsF3D5VbUepcPQRTZ67sJe9ONPwtCnUUgPtYWelU9YC3ey6l0VQO7EatGskTJOsneU9jDY3EsRZS7cSdGVYSBum6YXid5q8dCL2FuLcNrBW7Rt5IZj1rnNmmXuLI7o3Rvq227zXHC5onjvj2/GlclHFAps80X8l2JukNeu2rIAAiTdf1J2P2qfbM/Jnhl75fENxnMqATxS2QY87Gudt9NGTEHD2rYDgwblxi4+tqtsZQN3EtXd3CXbtm616+7i2JyxlQscpHk17MAPEQTpvrXI1JZYfsfbNi0iqgtpcYsvV4ayzOxDMqg5JMkAHtvx5VLjNoYk23a3ZW1G7ryWciCcwtWjlUDSSWbfu4130fwKi5iEQBepup2ioZypy9kMR2YKkzB3xGmsuHxRayijSbj2mMKScjGTqsQ2UgrEa0H5MtiPamDxFq5hzevM8vJUEC2pzqUZUUBZIzDcTodSKe4fAWw5NoIttSwYBc8urySzkkMYkZTujzilnS3ChLtuN2bXTeQltpnmc3sprduscQ4Yzbty2QqNTF0sZ4EnJw3L4k0G7iv2ZL3C/E6dXIOYYsSdQDB7ygsZBJkE/nDWK3tHbChXCgda4PYLqphgQD2yCoMse1qZ0A30FjQbK4c5iytezZTpGVVJ14k6a8NYGsBrtPAC3duTDHrH7REMeZZt5YmNdN26nSuKZrpsqZ2mly6EQO7FVUTlUB1QKQJJzKCrQdJ9Nc4vBvms5rbAG5AJWAZQsAJOvdn0UwweBQY6+4GqpbYboD3B22gACDB0j6xrXSECbciWLjtcYyvC8o13eFCUY3YU3oWwM7H81RwgkFuP8766K107VuK5rOiiJSRWqkuLWUTH/9k="/>
          <p:cNvSpPr>
            <a:spLocks noChangeAspect="1" noChangeArrowheads="1"/>
          </p:cNvSpPr>
          <p:nvPr/>
        </p:nvSpPr>
        <p:spPr bwMode="auto">
          <a:xfrm>
            <a:off x="63500" y="-947738"/>
            <a:ext cx="2343150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hQSERUUEhQWFRQVFxgYFxgWFBYXGBcXGBccGBoYFRQXHCYeFxwjGhgUHy8gIycpLiwsFR4xNTAqNSYrLCkBCQoKDgwOGg8PGiwkHCQsLCwsLCwsLCwsLCksLCwsLCwsLCwsLCwsLCwsLCksLCwsLCwsLCwsLCwsLCwsLCwsLP/AABEIAM0A9gMBIgACEQEDEQH/xAAcAAACAgMBAQAAAAAAAAAAAAAEBQMGAAECBwj/xABREAACAQIDBAUHBwgGCgAHAAABAhEAAwQSIQUxQVEGEyIyYSNxgZGhscEUJDNCUnLRB2KCkqKy4fA0Q2N0s8IVFjVEU2Rzk5TTJYOjtNLi8f/EABkBAAMBAQEAAAAAAAAAAAAAAAECAwAEBf/EACURAAICAgIBBAIDAAAAAAAAAAABAhEhMQMSURMiQWFCgQQUcf/aAAwDAQACEQMRAD8Ap+Ixz3tWOh1AAhfQv41GWVRJMfHzDefRQVrGyoVYECCTvnwHxNSIg37zzO/1/hTy5QLjola+zbuyOZ1b1bl9MmtJbAmN53k7z5zWswrkvUm29jpUSFq0Xoe7iABJMDmTA/jS7E7ZG5RPidB6BvPpoGY1a9//AGYA85oM7TUsFBzEmNNFHp3n0Ukv4ln7xJ8OA8wGlS7NHlU8/wADRoFk+2LrC4UnsgDQaDVZ9Ppprj8S1oWCIhsOmZWEqwztvHxGo4Uu25b8u/mX90Uy6SWoTCHgcMmvCRcfSedO44F7WyxWcVlJRjOU5cxOo1IAfzxo3HcdaLcToRVV6RXmtY24VOo0I3gjM0qw4g8qZ7L2wrr4Dep1a2Oc/Xt+O9eOmtQcaHTD0c29D3OB+z4Hw91XXod0vOHItXj5EnQ8bZPH7nMcN441UIB5H2zUVtur0J7HA/Z8D4e6lGPYdrbKQpG61OZWH9SxGhEb7TTqNwmd3dp+JwrW3KOIZTBHxHgan6G9LepIsXz5I6Kx16sngfzD7J5E1Y9ubIBAXdwtMeBP9Q5+yfqMdx7PKev+PzdXT0Q5eO8rZUQK2BXbJBIOhBgg7weRFaivRs4jQFdAVgFdRWsxqKS9K7kW0Q5jnc9lJzNlQmNNyglWYncqniRTwCkG3cbdW4wQpZt5Aty+8SQ4zmzZU757IJGsxqMtS5ZVEtwxuaN7RsXmtobuMt4XC9TZKgdm5cBsIGOkE6hhv4Ds0gtXLAtuuEsNcAHlMTd0gTPkwYhm0EAA6nQ06/0YlxrL/JjeufJrALXWCYdITKBMEuwCgwFbzawDNqbJHUXWuQ7LbYoAuS1bOXfatSYO/tEk8su6uWPG27Ot8sVBRIxZYYy61qwbhbEM13FXzlhRcJNvDA65QsLIBnLyiGmyDNi19z3Mw+FHuZaeYQ+tFPxoLZFrLYRfsm4v6t64K6IR60cs598sKAreWuoroCqE0cRW4rqK3FawnEVuugtZWMeCF4aRzo+3jgd5jwNAOaiJryUekxnd2gBx9f4bzUWFxvWPAnQTJ/CkZemewe+33T8aokTsAe6WMsST41tbZqVUAFE2sGzCYAX7TEKv6x3+iaooeSTn4BBaFGbNSbq+Ez4aHfyrvLaXndPpRPX3m9lT4TGMXVZCrJ7KDKp7J3gat6Zp0JeSXbGHTrnLvA07KjM+ijeNAvpPoq043Ardw1hFMXDhuwjwBc7b5VV93WSO6YnTKZ0pBjtjvcvO0hVManWeyBoB8YqzbM6q7cs2b6s9pbbWn6r6TJDQ6rMs4uOpyqCSFMK0EHNpGpsrnTeyRjLhg5SSAeZDtI8/hSK1cZWDKSGBkEaEemvVelexQPKPkuYW8S1rFWlzrLuWyXkHeEmNO0pnLIlVoe1+jb2j2RKkZgAQ0qdzW3Gl1DzGtScbyhu1YYZsbbQbskQ3FRuP51oc+dvjvXlT9QGAIgqRoeBHhVG2Qk37Q53FHtinmzNs9tkPezERwfWJXlcj0P8Ae3xcfBVMcIer0Pc4E/V8Cfs+6r30Q6Sgr8lxEFGGVCx3fmMeXI8DA5RSA4YSNQf53cOUVEj5Oye6dATw/NPhy9VIMen7c2UZ4m4ATJ33UXeTzuppP2hB5wgim3RPpEMQow98kXVjq3+s2Xdqf6xfHvCQeM5tjZpRiwEajMo3KTuZfzGgxyMjhXd/H5vxZy8sPyQritgVgroCuw5zIpfe2Hbe8b1wdYwXKgbVLYC7wh0LlpOY7tIE60yiulWg0mMm1oC2OZwuG/6AHquXB8K62ok2Lo/s3/dNc7A1weH+449V65ROLTybj8x/3DSx0F7OrTSiHnatH12UqPZ47LDlevj/AOsx+NbwGtiwediz/hgfCt4AfSjliL3tyN/moLSN5CAK2BXYWuglGwpHAWsy1IBWRQsNHGWsruKytYT59eo2qVhUZNeYjvYuC8hNPNiYQqXzaSh0kZoytqV4emlaYgjRez5t5/S3052Js9wHZxkDKQC2m8ETB141aOyL0CreVe4on7Twx9C91fbWLauXm0zO3PfHwWjls2U53T+qn8a3d2oxEAhF5L2R66o2ifVs5XZATW84G7sqZaPPuFFrigmltFQc+8x9NLpMTuHMmB6zvrhMQpYKrEkzuELunjqd3CkcmMooYttD7Rn+eQq0dF1AGZxHXNktkr2XFsyyAkEFs8dggzAOVyAooO0MY6uygxESQIJ7I3tvqwHpFewotosXLNy0jXLN0B7L9phqh7rdnvLB8aRjHpGCx72mbKAy3I621clrd4tIPWA5iHhfpBmbsnML0M9sPaGwlKPcwYNyyDmv4Rz5bDswzZ7bLm0I1FxcwYQT1g1VJs+b9wo2IuXGBOexblLhAMh7U64gACCqkXB1aEBwi0+2VgUs5buGOU65bqMS0gwRmaZ10NsryBXNlCBOjOKZU/8AQyG9avWzmUXrOYwAwzXFAW+gJytro4JVuBPCpY5PKXPvt+8a9nubOt4i6txMuHxWYA5ezZxSlhnQanqrjqD2CSrHVS+XOtJ230azsy5TaxCCHRh2mgasCPpFjUjvLMjOmtUfuJr27EuyduGYc6niTAbgMxOgfgGOh3NwYWRQHXmDIMiPAgjeCNxHCqJisM1slXEGJ5gjmDuI8RVjs7TyX3tt9qBwndCk8GG4Md/dPAiEolUxvh7pRgCT+Y0mZGoE8COB8OdembA20MbaKvl69AZB0FxTAJPIHSeRysK8zMOOYPoP4gg+qKm2dtB7VxWVodTKt9ocZHHkRxBpRtlzxWGyNpOUzEjXQwVYcGUyD5vGogKcpiUxdjrU7J/rF39W4He80aE8Vg70NKmtkEgiCDBHjxr0uLk7r7OLkh1ZyBXdsajzj31qK6Qajz1UmLejg+aWvBrw9V0/jR91ZVvFW9xoLo4PmwHK9iB+2p+NMstJHQz2BbF1wuHP9gnsLL8K72eO1fH9ufbYsmo+juuDw/8A0yPVduCpsD9JiB/aWz68Pb//ABoLSGrLDKwVuK3FExqK3W63FawmorVdRWULMfPZGlRMN/8APCpXGgrhtx19nhXnLZ3y0cbN2n1QMKuYnvkAkCIgcudFnFm5qWLec8eXIUrW6q7lzHm279UfGmmzb7Ol3MZhGgQAB2TuA0FWXgiyG5iFG9teS6n17qgfaJ+qAPE9o+3QVxcww4aViYbnrW6sXsiF7hYyxJPiZozZNk9aunP91q0FA3CjNl/Sr6f3TTdBe+TjbFgddc84/dFO+kWz2KYd1iBhkkTBEPc18aB2pgne/dyoSJ3xoOyN7HQVadtYN/kttwpKrhgpYahTmud4jdwgnQ8KbqqEcmitdJkyYp4kEMSCDqCHaCCNQRG+n+w+nhzfOic5gfKFXMWgQBirII68RI6xSt0Ce00weOlGyluX7p7rZ7mo1B8q/eHHz76q2Lwb2j2l04EaqfTw8xqTi0UjNN0ex2LyXFXukXB2YK3LV4CCequRlcCBKMoZY7SAKoM2IKXVFvEhnC/R3VzHEWSDIyN3ryAx2Sc44Fz3fItg7YvWbgW2YS46B0YZ0Y5gAxQ6Z1OquIYECCKt2yLtvEEg3b91wIa01xlcZRBZEtQcQhGpg51lpV5LhNaKbCek/RwlPKZHW4CbOItkC1eJXsy3ds3DukwrTrlMMaX0htEYm7IiW4iPD3z6q9NwLhEK21Q2bgIe0e1Zuqx1LEHeQTFxO1JPfAC0Ht3o3bv2yyZmtoCTuN/C6kS4Wevw5IPlFBK6zMEK93snXXRStibTM5W1gDWd4kKAZ+tqIPHceBFgZQwEHxBHDxHt084qs39kPZN1XEg2pVhqrAvbIIIkagzoSCNQSKL2Ttj6rnXnz8fvcx9YCd47UpRodMtvRvpA2Hu5uGi3E+0p4ieO8j0jiauu0MKpAuWyCjAMpHFIEelRA+6OamvNrts7xvHtB1ifcatnQvbgI+Tuew5m2T9S5yM8CdI56bia3HPo7RpR7IOC10oqbEWCrERHhy8PR7o51xFeknas46oWdHh5K54YrED9w00Qajz0t2AOziByxd32qv4U0QajziljoZ7FfRofNLPh1g9V1vxqfCfT4gf3c+u04/y1D0aHzYDldxA9VwfjU+GHzm+OdvDH23hQTwENitgVsCuoo2Y5itxWwK3FAJkVlbArKxj54dZjx/GoH4+PxohhqPOfRULbifAn2VwrZ3S0LacbF+jvfdP7ppZawrNuGnMkKPWac7JtKtu72g/ZObLw03BiNT6KpHZGWgImprOCdhIUx9o9lf1m0rv5bHcRV8Yzt+s2g9AqC9dLmXJY/nGfVO6rHPgn6m2veuZjytif22hffROz76m4qpbC79WJZ9x3HQD0CltGbI+mX0+6sFMl29cJvOCSQDoCTA0G4bhVs2pfa3aw9y2xR1wiwykg9+5pI3rzUyDyqpbcHzi55/gKuHSBZsYb+4p/jXaIrCds9X11xXBSLlyLiy4A659LlrfA+0kmN6nfQl7BkKG0a22gdSHtt4ZhpP5pgjlR/S7DZMVdA1lnPmm/cgeoD20ts3GRiyMVY96IIfwuIwK3B94HwIrLQkt0xcdjILiOvZi7bld6mbijT7O/zUnxoK3nglWV5BEqQRqCDvB4girlbKXCoI6pustnMstaYi4hAK6vZJgD66yRqKg2hswPAuKdVBQ7jEDuNy8NRU5RvRSM+qyc7G6agmMSwVz/AF25XP8AzCqJVv7a2J3F0uRIsa7cAuDqVvNdTVWtLOWTklbpJQoSoGaWVgqgz3a872lsBrYLL21g6gdoafWX4ifRTOx0gfD3SjTctaNlzQyEoAWsuQchI0IIKOBDKd4k1Wy8ZJrBcsfswYu2QLfUXWDeSXIwcsczNhgHKo5Chmw5aGglDmDE+ffIWt30VxvYEETDCYzKTEiRHAgghgpBA9I2XtG3fSVYOpmTBEHfFxSSbNzSQCYMAo7R2YtrCxeKpcu2uuzAoxuIC1zh1sd1yAF62IcQtwA5HoX8MP8AhUdjbSzAK2/1b+PmJ9RPJtGRGUzuBOvgeDeHj6Dwqu4jZ9zD3zauLldCZBB5NB13g/iN9PcDjOsXxjUH48/jINI0MmejbNx/ymxmP0tuFueP2X9IEHxHhWRVP6PbTOHvAnVYyuPtWjofSPeo51dr1uCdZG8HmCJB9IIPpro4Z/iQ5I/Io2GO1ixyxZPrt/wpoopbsb6bHD+3tn12jTUCromxT0cXyVwfZxWIH7SGpbX9MuDnhrR9V64PjXPR8aYkcsXe9oU/CpI+e+fC/u4j/wDagEPArdbrKIDKysrcVgmhWV1WVhj55O79Ee8D40NdMKT/AD/O6jGtkSsajVvQNBPIc+M+ahcQkKdeFcK2dstC25cJ3mY5042N9Df+78KSkU92Th2Fm6GGXMNM3ZG4a68N9VhshLQHWUSLNsd64W8La/5ngeyt/K1HctLPO4S59Wij1VY56IbVhn0VSx8AT7qZbOwBS4pcqpE9nMC+77CyaBvY64wgu0fZByr+qsCpNjjyy+n3Vgqgvaty0L1wstxmnUSEUaDSRLH2VfMVcwxw+FTEJdWcKkXrThigN25CvYeFdViZUhtTvrzrbv8ASLv3v8oq67aHzfDf3JP8W7WZrLH0q2NcvXrlyxF4DNnW2ZuW/K3PpLBAcCSRIBBymqwU/j+Bp10x0xjMCQyl8rKSrL5e73XUhl9BqEbeZ9MSi4gfbJ6q+B4X0EP5rinz0sW0hZpNsWWLJLoBxu2QP+9bFElmtsVEAEgsjCUJgaskiGg95SrcyaNwmAt3Ltv5PdBbrbR6q9Fq7C3Uc5DPVXtFPcafCuNs2CuIuKwIYHcQQR2VG4++jdsDTigVkDCF7DEEBWaQSRAFu7ADH81grcg2+k21NgM0Mhy3AoDI2mqgCBPcbSIOk/Zpuyeogg8QRG4jiPCprRIVAwzDIpgwGEgGUfx3kPIPNdTWaT2CLpYKXgle1cbTtBGzLcXMpAhgHtnsusiYMj31e+j22bN22VRVtsB2rcDsiQCc0TctaxnPaWYuSPKMBtDA9YBlPEqWy9q2HRgM6TKgnLxyk7iarNzAXbF1JLK2YZHViAdYJVhEGCQRoYJkRvjKNHRGV7PR9s4WzethLzpbZPobrsAbZIy9XdJ1ayZid6ab1ErQ0tvh7rrcUq6EK6neNCd43iIII0IOm8U86O7TsN2TbtWroOoFtAHC6l7ZIkEAEtbnmySJQGbT6jFIES4ucAC1cAYqAJItXWAgWTJyt/Vk/YJAQcDV8yhh5x8R/PhVy6OY/rLAWZa1C+e20lPUcw9VULAEqzW3BVk0KnQqw0Kkcx+FWHo5iurvgcHlP1tV9TgUIvrI0laHmyhGJxw/Ow59dtqbUq2cfnuM8Uwx/ZI+NNorsOdirYffxg5Yqf1rf8Kluj55b8cPeHqu2j8aj2R/SMaP7a0fXaNS4kfO8P42sSPV1TfCgEPitxXUVsCjZqOIrcV0BWwKFho1FZXVZWsJ88317xBP1RrGrFQW3er0jnQN99CYkfx50biHmOGij1DVvOdKCxOiEen2/CuRbOuWgRcYw7sL90QfXvppstibF8kyfHU/V4mkk092PaJw90AGW3cJ7vP01aGyMtAhrKJ+Rgd+4i+AJc+pJrc2RwuOf0bY+JqhCgWjti2ybqkAkCdQCRu51x8vjuW7a+OUufW+nsojZ+Nd7qh3ZhroT2d32RAomWzva2Cm9cYvbQMTBZxMQNciy3sq/YnYwv4fDBL9gXDhUUWrj9UzeUuwUZxkaZ7sg6V5vtn6e794+4VeNtfQYf8Audv9+7QZsDnpxhXTEszoyq2aGZSFM3rpEN3ToVMTxFIitWPpFtW9h8TcWzcZEl+xo1s/OL2+04KcOAFL22rYf6fDBSfr4VurPnNi4TbPoIpVdAkk2KbZ1H/UtH1XU30+xm03W4bbZbtpcoFu6CwUZF+jcEXLP6LR+bQVvZSXbhFi8jdq0VW75C43bBgB+wzDKdA2siN8URt/DNbxLh1KzquYEBhlUSp3MPNQsZppHRtWX1R+pb7F9hkP3MSAF9FwIfE11tPCujW1uKVYWLIIO+RaUGOBEg6iRQFveKLs4pktWVBBTqLB6t1zWyTaWSEkFG/OtlT4ndREw0wU2iXtxMhjqNCBkYmD6Af0RyrvaC5rLAhe7IMAJmGqlgdLRkaHu+KbqNwptm4hnqj2+zcbMhPU3RCX4GXfMXAuintGotpoRauIwKtkMgiCARvjiPEaHga1mSqir7U6NtYfOozJnHa3MhLAjON6mYhhpu3Gnexekz3wFKs98AyMyoLg7xcZoAbQllA7XfA74o7advKlxfqhoK8ouDuTuBMSu6CYynfWdtbK6hg9pyFJlDJD22R1nXQgqWWCYIIE8CZuNaKxleGO8VhWuBXyhbqAZYfMbttJ8m0DV1Wcpk5lGTeEnm28QwO7UR4Qw91CYXaQuW87XLi3EiVWAqmQVe2FWUB1PJXTkUFT43aVpbfWEgAyGAUiLgAzBRG45lccsxX6hqUvJVFxwJ+f4n87D4dv2h+NN4pPhFjaFwf8nZ9lxRTqK6znFOyh87xvnw59ds1Ljf6ThfH5SPXaU/5aj2f/AE3Fj+zw59kVNtIeXwn/AFLo9eHf8KwwwrdbArcVrDRqsrIrdAxqt1kVlYJ874qTkka5dD4c/wCeVB4l+ySRPs40XiTGUcQqndwG4/H00DiT2T/PEVzrZ0yIPlJUDKFU67lBPrM00wN0vh7pcljukmY1XdypNdO4ch76bbM/o13zj3rVY7Iy0QVkVhqe1gnbuox/RMes6U5Ego3Y48svp91c/wCjyO+1tPvOCf1Vk0Vs2yi3Fi4WbwQhf1mj3UTIG2x9Pd++fcKvG3B5DD/3K3+/dqpbSuWxeuTbzHMZLOY9CqBpu416BisdZTDYcXsKl5fkiEsLly1cA6y52VZZBAjQEc5JoNmo66Zj53c/T/8Aub9JH3Va+kmGw7Yi51t25aebmvU9baj5ReichzgzM6Ruilv+rJf6C/h7/wCat0I//buwaVPArjkShdY4Skf9xf59dPNo7Uu2cReS25FvOR1ZCvaOn/BcFAIA3AUsxmyL9plN2zcTtKJZGyzKnvDTdPqonpB/S8Qfzz8YpR9IntYuy8Z7Rtn7WHPZnxw94wB924PNRNzZucWRYYXYsWYVZW6VW2AG+TvDwRB7Ofz8aU2hqPRRV9QbeHkAj5PY367ra0wm0bwwi9bHEO4I3EE4e8IIOoOvGse/ltFSA1sKT1bTlGmuQghrRPNCPEHdUuC2wWvJbZhdKsoK3QXZA1t4y3ZFxdJ3ORqdNazEJba02U9WcjaXTKd07sQo7I8bir4nfWNWqCNoWc7OElmLT1bAFjDgnJGl4aEwoDRvTjQ6pmujLlKsLoYEAq4BUANvkakTwzHfurrbdhgTmUgM+kwQwLDVCNHjfKkxFEYW/LjrASxN7tDVtHHfH9cNBr3xG991CxqKdjsKbD51K9VczplE6KGhrbKT9UZCCNDkBB0oPFGbd9WIIy5gYPftyVPhKNdX/wCZ4VcNsbODWO1EKl9wRqDF0ZXBXeBnY+lgRJMUXFYkBXQt2spEZgTujhwqclRaDPXLP+0fvYFD+2DTqKQYK5ONsH7WA90GrDVidCfBj/4hiPHD2T6nip9q/S4Q/wDMR67F0VDZ02jc8cInsvVNtnvYU8sXa9quvxrGGSitxWLW6AxzW4rcVjmATroCdASdOQGpPhWs1Gqyo8LiM6zldNYyuArDQHVQTEgjx81ZRDR88Yu02kgiEQGdPqjgdaFuICCPbRGJbtmeAHjuUCotMpJ10JjduIAn1sdPs1zouwTq7e8ljrAgAbvEz4eumuAdeouFV0BGjHNJldTEUku3p3buAAgCN0Dl7STrTPZx+bXPOPeKtHZGWiUY9x3SF+6qr7Ymort1mPaYt5yT76HFyiLNhm3Kx8ymmsk0zgabqM2V9KvprE2PdO9cv3mUeoTJ/gaMweyCjBmdBHIk+2KIEgTah8tc+8auu3D82w/9yX/Eu1Wb2zrbOWNzeSYUD361adi2flL2hcs3ruGsp1Nw2bdwwoFxlBZTq+dwSBw3jmsmhurGnTD+lP8Ap/496k5M6HXziffVq2pe2bfcu+KeyxnvjKJLM50debHjQf8AoDD3CBhsfh7pO5cyzz+q5O7wqakhZcbuxHY2ldssOquXLfaQ9h2A76qezOXc3Km+1dpRiLyG3YuW0uZFz2u0IaYF5Crx5531BtfodiLYJIRlAYytwagJnJ7UblVj6Kl2hsW6cReZLVxrYvXTmFuFLFieyBqYkgk8RxMwbQcpG1fDMRNu9aM/1dxby/q3QrftVJcwKslnq7tsgWbYXOepZ1CgBgLnYE/ZLyPGghZZWXMCuo7wI99dO8WsNH/At+rKfwoiLR02yLtrEWLjW3UZ8jNlJVlyOV7YlDDDn9c1Bdug22iZ6tyNCJhDuJEH0TROAulbiZCVm4inKxXMpJ0YKYI8DXe0cYGtMbtu3dgZpINpyROpu2csnU6sreM1rDhozHXynWZYysSSjANbY6GHtsMpPjod+oqXBhJX6hHWgZiWQwIMuZa2REktmU69peMeLwtorc7dxCZM3Zu2x2fqm32raa7sjecwK7+S3MhZQeycQAbfbyMFuR3Zg5gAJAkxzrWOd4jDkWnQiM64mZWT2nGV15yCNRo6gb4UjzLaWBZb1wGMwABUGSCFA4DdyPKrDZ2lcyqt0uy5M5E5WVzdhmT7MmMyEZWjUBoYcNZJPHXz0G18jxLlsvFK2KwsMGIwRVoYHK3VTlMEwfA61arN2QPEV510TOXEW+cXzuGo6vdPoIj8avaMRkHDNw9IWB/O6mTsFZBj/tIeOEPsumpNttAtyZjFYVhMaBrhWNANAQd8ntVHf/2lZ8cLdHqeazpEeyDyfCN6sUR/momHVbrG3mspQmVlZWVgkdoav94fuLWVpO8/6P7sfCt1g0fOeJEu3nI/aiob69k8RuEctwj3+kVOJJZuCmZ85OUecnd/A0JirkCBw09v8+qpoo9BODwVrKC4uZuIEAb+BMeFGWsRaRSFtSvHM0iZG+J4xVaJnfTbBH5s/wB4fvCqpk2GjpAq91UX7tsn8K5PSO4d2f1Kv40jz6UVYPKhdgeA07ZvDtCQRqD1jSPNlio8LjGvXAHg5pJgak+JmaFxNzSOdSbC1vL6aDMmEY7MHcZ2ABIADEAR5qabTv3LeXJfuWwLKuAt1117W4Kd5Ikmlu0vpbv3mp1t5eyuunyZTAjX6T2fwotC2EmxiEuNcsXhaOogKB3SfzSNfNRL7X2h9c2L3/UsYZxv5m2p10orErDXPv3P32HwrbD+YpKF7uxa+3sQoObC4YATmNvrbUSD/wAO8ARDcuNFYbppibLMScW1sksptuokkySTdtXAd/voTaIlLkfWttrpEZc2vMRB8wngaagBZjSC/hxYeitQ3Z0HYf8AKkVI6y7ihw8thsNdUeYobRO7lUl38oWHdlFyzhnXLmV2S5Z01G5BdKfWEfjQC4rtKoJ38+VLrOGVgMyq0ud6g65/Eci3qoUDt9Frw23MC2VgqLlIYC1jUcyDI7F4Ix49kAzNSPYw1+0equYgKwIDHB3rq+lrKmqvtDZ9oIzLbQEFIIUAz1igxHnIrm/0YsggoHUzvW4wO+NCZ8KOTXHwWbF2rbhlXEYcsyRla6LTSRliLgHH1VPgsBd8ndFt9S7Z0B0DLcI7aHTXKN/EVTLJa3ZF0YllLgMUZLdwEkBpyuDmEhZkfEURs8XltobJskuVAKXL1q6jEEwSlwWx3WGqkcq1sakWLamDW6HZwOszXQbiqA5FsFwHAgXJy8Ybjm4Gr3do5VLIqsN4knjz00p6u28XqrozASsXRZxCSLZZ164C248lJ0k7warW1MbYdYRLlp8qkIhNywy+OeXtmNdHYaQQN9LJWPB0Wjo5hCt7BXCQeuV2gCAC9o3Csk6xnGviKtKuEPgh01kgtdeJ15KQKr+xx5PZG/UOD+lbiR8PADlTbE3G8oY0zhdCIJEP2fEh7nqFUWEK9skuv8/wx52sQvpA1Fd9KD5M/dQ/qYuwf89D3CfluEmAYxI0PEqCQPNIqXpa3kSf7K57L2Fb/KaICwPvPnPvrVcYq/lBPjQOH2rmuZI9PooDDGsoLH7Vt2cuckZuQn0mibdwMAQZBrBNA9tvup73FZQ13HIlwhmg5FP7T/jWVjHz5cuEqMiwi7+JmIzOY37/AAGscSQb/dowmFBSd8nWSDAWDEad7XxoXFQfAHw3egUq2M9AJNNcL/Rbn3h7xS8InFm9Cj4mmuGKDDt3iuYcgZkecRTpCMVZaNtQFJ+yQPXuqRBb0OQ6zvc6R5h41Ot0ar1aySIBLNJO7eeFAVsUXrk0d0fPl18xrMRjyrEIlqATHk1JgHmfRRex9pXHuqGIy8QEVd2o3Cd9FbCb2lbJvXYBPabcCfdVg2rs67cVclt3BwygFUY9oG5pIG/UaeNJsVjHGIYZ2yC5GXMQI9HI0V0rxrq1lVdlHUKeyzDUvcEkA+FMxCxY9Lhu3Mlt2XM8FUYiTceQCBE7tPGob2z7/Wki1cIKxIVoB8/ClXSvHtbxbgMwXtaBiBrcuCYFI8Rjmdu80DQdpvxpWhaLTjcJeFu4Wt3AvVsZKEwQs9rlJkknTUzoTE13AXi7Mlq43eysB2Sd3Z4DXMPRvqsbSx4ZVjflM8NST/CiOkTBcbelRGu7UQV0gkAkeMCd8UKG+hj/AKOxmYeSuKAWMwoPa855cKlfB4gZMiEle9qphpJEy28qwPLUTVSW5BkATpwHDdrTLadorbwjFRDWCRMGR1rfGfUaNGLEwxBAV0hQQW7VucodTuzSYAJ0511duXhbEDtqQYa5ZhoYHvm55958KrWw+3iLCAAZr1td3Frij3xS29YjNoPrcBwrUYf4jZ92dAsQoE3rA1gDcbkjXju47taJ2bauW763MoKhi0C5bE6H6ueRqeI0pTtixlusN/ZtGY+1ZQ+rWKObDTiLmmmVysjflsn4rHorYCXixeDEmILXmbWDAOEKcD9rSqFtLC3kuW1ZbgVUXMIaF7w7Q3Dh6xTbZ2NZcnVjOR1raAsMxBT6vhNBbVwjW2UFYi2FILqhXtNHkiQ0kFToNQRSMZFn6ObRzPgUP9Q5WPTEmR3iNJ5VYMLtu0bN27EMbuYKSJMLaJ1HAwT5vVVO6M2suIs6jW4OyAZXtldTET4AnfQ9pQEytdCzIE5Y1Sc2j54MxopI3mIIDWjU7ZdcLjxcxODInsviBrqYaSP2Y9VE9MMRNhWUgqVuKfHMmbf+hu8x4VSdi3/LlQwfIrjMrhlOa00ZTGk6xpynWleH2hKrmBjMAO3xKMo7I9B8wPOs2kGnkvmJ6UwzC40wxUgcgxE+cACocH0ktrcDPIgE8fGCJ3g0ou7Ha4924F7KvcY5miV6xxmyiJTMGEye4ZjiLhrCqDBtiGcahWPeO7NJjUeaBFBzihlFsbdIOlVu8ZtkwNO0oBiBHHTXN66iw3TS5bOVEzDtQup1JmYUSYApTYs2zmD3NzkKFtqYEAwkyFEs2kbyTxrrH3GVM1troYMhDZYAhxvMD3eFburqg9fkN/1kvXGDG2zPlgmN4BkGIHMD1VlL8lxbkw7DJBzsikNm3LFxpAEamJ5CspuwP2Ui28R4Ag+IOh9lD4pYBFS3NCd2hPvo/FITgFME/OWHCNLCemamgvQgprhl+bN4sPf/AApeMK32TTKxZPUlSDOYGJG6fZVEibIMIgOhbLGupn0ACpr2IykMGUkHhI1111qBNnvO4ell/Gu7uAYxqnpdfxoUzNIhs31JOceaDGviaO2L9MvpoW3sw8Xt/rg+6meDtIjBswJH534D30admOdo25vXIInOdDTbpXhkjDszQzYRDl3kkXboHmGgHrpVicKLlxmFxRmYnuuTqPBavidGreMsYZzdxChbPVlbWGBBK3LhJ6y8yjXNEAHdvoNqO2BRb0LPyi7LVcQ7AQq5+Zj5xejceWUT4DfVWtWrZDOerthQItlrjvcaBoOQJBltAsgV6xtjovYxl83XtYkltIa/YsoRnZxIQXH33G5UPszodhLltXXCWsrjMOuvYq+0a71zW14VP1o1sb0pM8pu31jXsjU9lF10Md4zyG/iTT7pfg5xpVj2jatZiqlu3lCmEWCdQTGm/dXomD2BaRb5FrDrke8AUwliQFX6rXRcIHhR11CMPaPWXSM2F060oCC1vTyeXzSTPEnjSPniMuFnlWG6FYgsYw+JdQoIZcO1tSTvBe7AECI5k082p0Ru3LOEQBFa3ZZWFzEWVKTfdwCqszE5Su4HfV7Z8PmAKqzspYZlNwnKAW8owbVZEiZ141rG7cSxZdws5EL5FKpO7KsHUFyYHZO7hpKf2L0h/R8spewegNy1cS4zrKXEeES+8hHDxma0qzofrUXZ/JTaeS9y8xJJOUW7U5jMHM1yQJ0IA051bDty2B2mAGUGSRpn0AcaFTmgDTXnM0mXpSbabnLneWJZQwIBGaAFOhMRprPAlfVm9IZcUSXFdBsNBZ0LHyK9q9dYZVKW4ITqx3Ry31Ps3Y+HDB+qtZirqWNtSSRf6uJuBj3IHCR56q/SPp0Vt21QaPqYYyoDSFYli0wFPx4BN/rs6tmAzKBEtJBzXOsnKe6TlYlZI4bhrve1lmqCPT321ZthVLqobcobLpuB6uQIJgZogEjnXnO08l+7ibnWplUuUAtlpCvlyluyqxMzrI151VNqY9r98ADRQFVRJMSSIUcZMaCmmA6C427/AFDW1I33SLXjorwx9C06h1yByWhp0XuD5ZZGYnt2zB4TdWeJHHhzNVVsUqAGMxTTtDSNZPt09FX3AdDDg71u+b2dmu2lyhIA7QYnMXJbVRwEyd26mAwezcI8JbW7dzQIBxL5idNSerQ+lYp21RNW2yrdCbFxr4cowtv2FbKQhYgjKHOhMHhwo7Dfk9azb67E30BVeyqQQzqshDdeA2oAhATVmuY27cu2C6G2pvrkVnLvI7BOihFE/V1M+Gp5+SBUdnLtcZHBe5DXMrDMFYn6OAp0AAgjiDIcsIZRywt7hKFLai2p1JEBnuOss5XkTOpMtpoBvr1m+UJ0ViWYnMgOrHWGABA0p1icVktr9oomXX+zWSRwhifZVaxWLVCM068AOHEzuqEnJypFoJKNsPw15M10urAO4YZGOg6tVIP6SmhNtWbfUXGW6SQAcr7z2l3Ex/IodJ61iWkBRoTuDToBw7pPpqZ0BEaQeBpvUaZuiYbd2K4OkEeFZQdu447jkeY1um9b6B6X2UPE2gHcDUB3HozmKw3j1QTTKHZtwmSijfygDTnrUuXM7k8Wf2sfjXSYcFSPEn2CumjnWrAgByrrKOXspjsjY/X3RbDZZEyVzewEe+rdc/JOR/vS/wDjn/3UdbFsoMDkPVXa1eF/JaT/ALyv/YP/ALamtfkkY/70v/jn/wB1DBrKLmroNXoafkcJ/wB7H/jn/wBtaxH5IchHzqZ1+hgerrKHaIbKFh21r1fognzKz5n/AMRv59FB4D8k1qe3dZ9N2XKpJ1B7LZtBI72p18Ksd7oSblq3Zs3+oFtkZWW0CwKTlglueaZmZ8K5uSp4TLwfXJrr8szuGU6CdIkzHmPmoYXosrp3UP5oHZJAHoA9Faw/5PzYZWbF3bmRERQURcqoVICEar3FkjfxmsudFCDPXvmKlJFu1AJYPnClTrIiN3hpU/S+yna9IDv7Uypi+YN8kb+8ezBiCSCFjhE+NCYjbDNaC5wUV7QzJGqrEMrSCGVlIJ4kE6cO36CgTOLxTZjLAtbhjESw6vXT3DlXG1ej1qWDvfI0kLctIvZ7vZFk7vGaouNITsyubY2+1u1nDmbhyoVIyjKTxKg8BJAlgQM2hzV7Bbevs+Q3WytIMZYOYcVMAjU6HTwp9jdnYMAK9rEsF3D5VbUepcPQRTZ67sJe9ONPwtCnUUgPtYWelU9YC3ey6l0VQO7EatGskTJOsneU9jDY3EsRZS7cSdGVYSBum6YXid5q8dCL2FuLcNrBW7Rt5IZj1rnNmmXuLI7o3Rvq227zXHC5onjvj2/GlclHFAps80X8l2JukNeu2rIAAiTdf1J2P2qfbM/Jnhl75fENxnMqATxS2QY87Gudt9NGTEHD2rYDgwblxi4+tqtsZQN3EtXd3CXbtm616+7i2JyxlQscpHk17MAPEQTpvrXI1JZYfsfbNi0iqgtpcYsvV4ayzOxDMqg5JMkAHtvx5VLjNoYk23a3ZW1G7ryWciCcwtWjlUDSSWbfu4130fwKi5iEQBepup2ioZypy9kMR2YKkzB3xGmsuHxRayijSbj2mMKScjGTqsQ2UgrEa0H5MtiPamDxFq5hzevM8vJUEC2pzqUZUUBZIzDcTodSKe4fAWw5NoIttSwYBc8urySzkkMYkZTujzilnS3ChLtuN2bXTeQltpnmc3sprduscQ4Yzbty2QqNTF0sZ4EnJw3L4k0G7iv2ZL3C/E6dXIOYYsSdQDB7ygsZBJkE/nDWK3tHbChXCgda4PYLqphgQD2yCoMse1qZ0A30FjQbK4c5iytezZTpGVVJ14k6a8NYGsBrtPAC3duTDHrH7REMeZZt5YmNdN26nSuKZrpsqZ2mly6EQO7FVUTlUB1QKQJJzKCrQdJ9Nc4vBvms5rbAG5AJWAZQsAJOvdn0UwweBQY6+4GqpbYboD3B22gACDB0j6xrXSECbciWLjtcYyvC8o13eFCUY3YU3oWwM7H81RwgkFuP8766K107VuK5rOiiJSRWqkuLWUTH/9k="/>
          <p:cNvSpPr>
            <a:spLocks noChangeAspect="1" noChangeArrowheads="1"/>
          </p:cNvSpPr>
          <p:nvPr/>
        </p:nvSpPr>
        <p:spPr bwMode="auto">
          <a:xfrm>
            <a:off x="215900" y="-795338"/>
            <a:ext cx="2343150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4" b="9770"/>
          <a:stretch/>
        </p:blipFill>
        <p:spPr>
          <a:xfrm>
            <a:off x="9579644" y="1463302"/>
            <a:ext cx="8174956" cy="4069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004" y="1151311"/>
            <a:ext cx="2794390" cy="2095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992" y="2081506"/>
            <a:ext cx="4105875" cy="2909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2" descr="http://ts1.mm.bing.net/images/thumbnail.aspx?q=1449397852612&amp;id=85443164143344f445797bdacd139949&amp;url=http%3a%2f%2fimg.archiexpo.com%2fimages_ae%2fphoto-m2%2fmetal-wire-mesh-solar-shading-1597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807" y="1615293"/>
            <a:ext cx="3765585" cy="3765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TextBox 19"/>
          <p:cNvSpPr txBox="1"/>
          <p:nvPr/>
        </p:nvSpPr>
        <p:spPr>
          <a:xfrm>
            <a:off x="488653" y="1715539"/>
            <a:ext cx="8323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Create a Lightweight </a:t>
            </a: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F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açade of Glass and Metal </a:t>
            </a: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P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anels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Optimize Daylighting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Architectural Lighting</a:t>
            </a:r>
          </a:p>
          <a:p>
            <a:pPr marL="448056" lvl="1" indent="0">
              <a:buNone/>
            </a:pPr>
            <a:endParaRPr lang="en-US" sz="20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 marL="448056" lvl="1" indent="0">
              <a:buNone/>
            </a:pP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Possible Integration of Lateral </a:t>
            </a:r>
            <a:r>
              <a:rPr lang="en-US" sz="2000" dirty="0">
                <a:latin typeface="Arial" pitchFamily="34" charset="0"/>
                <a:ea typeface="Malgun Gothic" pitchFamily="34" charset="-127"/>
                <a:cs typeface="Arial" pitchFamily="34" charset="0"/>
              </a:rPr>
              <a:t>B</a:t>
            </a:r>
            <a:r>
              <a:rPr lang="en-US" sz="2000" dirty="0" smtClean="0">
                <a:latin typeface="Arial" pitchFamily="34" charset="0"/>
                <a:ea typeface="Malgun Gothic" pitchFamily="34" charset="-127"/>
                <a:cs typeface="Arial" pitchFamily="34" charset="0"/>
              </a:rPr>
              <a:t>racing</a:t>
            </a:r>
          </a:p>
        </p:txBody>
      </p:sp>
    </p:spTree>
    <p:extLst>
      <p:ext uri="{BB962C8B-B14F-4D97-AF65-F5344CB8AC3E}">
        <p14:creationId xmlns:p14="http://schemas.microsoft.com/office/powerpoint/2010/main" val="775846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5359</TotalTime>
  <Words>1137</Words>
  <Application>Microsoft Office PowerPoint</Application>
  <PresentationFormat>Custom</PresentationFormat>
  <Paragraphs>349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Alex Ho</cp:lastModifiedBy>
  <cp:revision>258</cp:revision>
  <cp:lastPrinted>2011-11-09T21:26:12Z</cp:lastPrinted>
  <dcterms:created xsi:type="dcterms:W3CDTF">2006-11-29T18:17:25Z</dcterms:created>
  <dcterms:modified xsi:type="dcterms:W3CDTF">2011-12-09T20:19:03Z</dcterms:modified>
</cp:coreProperties>
</file>